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4"/>
  </p:notesMasterIdLst>
  <p:sldIdLst>
    <p:sldId id="287" r:id="rId2"/>
    <p:sldId id="288" r:id="rId3"/>
    <p:sldId id="407" r:id="rId4"/>
    <p:sldId id="371" r:id="rId5"/>
    <p:sldId id="433" r:id="rId6"/>
    <p:sldId id="390" r:id="rId7"/>
    <p:sldId id="382" r:id="rId8"/>
    <p:sldId id="391" r:id="rId9"/>
    <p:sldId id="402" r:id="rId10"/>
    <p:sldId id="318" r:id="rId11"/>
    <p:sldId id="408" r:id="rId12"/>
    <p:sldId id="409" r:id="rId13"/>
    <p:sldId id="392" r:id="rId14"/>
    <p:sldId id="418" r:id="rId15"/>
    <p:sldId id="420" r:id="rId16"/>
    <p:sldId id="419" r:id="rId17"/>
    <p:sldId id="421" r:id="rId18"/>
    <p:sldId id="417" r:id="rId19"/>
    <p:sldId id="426" r:id="rId20"/>
    <p:sldId id="432" r:id="rId21"/>
    <p:sldId id="415" r:id="rId22"/>
    <p:sldId id="397" r:id="rId23"/>
    <p:sldId id="416" r:id="rId24"/>
    <p:sldId id="423" r:id="rId25"/>
    <p:sldId id="399" r:id="rId26"/>
    <p:sldId id="424" r:id="rId27"/>
    <p:sldId id="370" r:id="rId28"/>
    <p:sldId id="427" r:id="rId29"/>
    <p:sldId id="430" r:id="rId30"/>
    <p:sldId id="352" r:id="rId31"/>
    <p:sldId id="431" r:id="rId32"/>
    <p:sldId id="414"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FF"/>
    <a:srgbClr val="00FFFF"/>
    <a:srgbClr val="FF0000"/>
    <a:srgbClr val="00FF00"/>
    <a:srgbClr val="FFFF00"/>
    <a:srgbClr val="0432FF"/>
    <a:srgbClr val="DB88F1"/>
    <a:srgbClr val="66C85C"/>
    <a:srgbClr val="48FF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900"/>
    <p:restoredTop sz="86088"/>
  </p:normalViewPr>
  <p:slideViewPr>
    <p:cSldViewPr snapToGrid="0" snapToObjects="1">
      <p:cViewPr varScale="1">
        <p:scale>
          <a:sx n="98" d="100"/>
          <a:sy n="98" d="100"/>
        </p:scale>
        <p:origin x="232" y="400"/>
      </p:cViewPr>
      <p:guideLst/>
    </p:cSldViewPr>
  </p:slideViewPr>
  <p:notesTextViewPr>
    <p:cViewPr>
      <p:scale>
        <a:sx n="1" d="1"/>
        <a:sy n="1" d="1"/>
      </p:scale>
      <p:origin x="0" y="0"/>
    </p:cViewPr>
  </p:notesTextViewPr>
  <p:notesViewPr>
    <p:cSldViewPr snapToGrid="0" snapToObjects="1">
      <p:cViewPr varScale="1">
        <p:scale>
          <a:sx n="78" d="100"/>
          <a:sy n="78" d="100"/>
        </p:scale>
        <p:origin x="1456"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9E46FB-1DF0-7044-9A9F-7DAB15E71978}" type="slidenum">
              <a:rPr lang="en-US" smtClean="0"/>
              <a:t>‹#›</a:t>
            </a:fld>
            <a:endParaRPr lang="en-US"/>
          </a:p>
        </p:txBody>
      </p:sp>
    </p:spTree>
    <p:extLst>
      <p:ext uri="{BB962C8B-B14F-4D97-AF65-F5344CB8AC3E}">
        <p14:creationId xmlns:p14="http://schemas.microsoft.com/office/powerpoint/2010/main" val="35919552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9E46FB-1DF0-7044-9A9F-7DAB15E71978}" type="slidenum">
              <a:rPr lang="en-US" smtClean="0"/>
              <a:t>4</a:t>
            </a:fld>
            <a:endParaRPr lang="en-US"/>
          </a:p>
        </p:txBody>
      </p:sp>
    </p:spTree>
    <p:extLst>
      <p:ext uri="{BB962C8B-B14F-4D97-AF65-F5344CB8AC3E}">
        <p14:creationId xmlns:p14="http://schemas.microsoft.com/office/powerpoint/2010/main" val="1104883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9E46FB-1DF0-7044-9A9F-7DAB15E71978}" type="slidenum">
              <a:rPr lang="en-US" smtClean="0"/>
              <a:t>18</a:t>
            </a:fld>
            <a:endParaRPr lang="en-US"/>
          </a:p>
        </p:txBody>
      </p:sp>
    </p:spTree>
    <p:extLst>
      <p:ext uri="{BB962C8B-B14F-4D97-AF65-F5344CB8AC3E}">
        <p14:creationId xmlns:p14="http://schemas.microsoft.com/office/powerpoint/2010/main" val="568868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9E46FB-1DF0-7044-9A9F-7DAB15E71978}" type="slidenum">
              <a:rPr lang="en-US" smtClean="0"/>
              <a:t>19</a:t>
            </a:fld>
            <a:endParaRPr lang="en-US"/>
          </a:p>
        </p:txBody>
      </p:sp>
    </p:spTree>
    <p:extLst>
      <p:ext uri="{BB962C8B-B14F-4D97-AF65-F5344CB8AC3E}">
        <p14:creationId xmlns:p14="http://schemas.microsoft.com/office/powerpoint/2010/main" val="3443927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9E46FB-1DF0-7044-9A9F-7DAB15E71978}" type="slidenum">
              <a:rPr lang="en-US" smtClean="0"/>
              <a:t>20</a:t>
            </a:fld>
            <a:endParaRPr lang="en-US"/>
          </a:p>
        </p:txBody>
      </p:sp>
    </p:spTree>
    <p:extLst>
      <p:ext uri="{BB962C8B-B14F-4D97-AF65-F5344CB8AC3E}">
        <p14:creationId xmlns:p14="http://schemas.microsoft.com/office/powerpoint/2010/main" val="1049467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9E46FB-1DF0-7044-9A9F-7DAB15E71978}" type="slidenum">
              <a:rPr lang="en-US" smtClean="0"/>
              <a:t>21</a:t>
            </a:fld>
            <a:endParaRPr lang="en-US"/>
          </a:p>
        </p:txBody>
      </p:sp>
    </p:spTree>
    <p:extLst>
      <p:ext uri="{BB962C8B-B14F-4D97-AF65-F5344CB8AC3E}">
        <p14:creationId xmlns:p14="http://schemas.microsoft.com/office/powerpoint/2010/main" val="2464611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9E46FB-1DF0-7044-9A9F-7DAB15E71978}" type="slidenum">
              <a:rPr lang="en-US" smtClean="0"/>
              <a:t>22</a:t>
            </a:fld>
            <a:endParaRPr lang="en-US"/>
          </a:p>
        </p:txBody>
      </p:sp>
    </p:spTree>
    <p:extLst>
      <p:ext uri="{BB962C8B-B14F-4D97-AF65-F5344CB8AC3E}">
        <p14:creationId xmlns:p14="http://schemas.microsoft.com/office/powerpoint/2010/main" val="35809840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9E46FB-1DF0-7044-9A9F-7DAB15E71978}" type="slidenum">
              <a:rPr lang="en-US" smtClean="0"/>
              <a:t>24</a:t>
            </a:fld>
            <a:endParaRPr lang="en-US"/>
          </a:p>
        </p:txBody>
      </p:sp>
    </p:spTree>
    <p:extLst>
      <p:ext uri="{BB962C8B-B14F-4D97-AF65-F5344CB8AC3E}">
        <p14:creationId xmlns:p14="http://schemas.microsoft.com/office/powerpoint/2010/main" val="3681582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9E46FB-1DF0-7044-9A9F-7DAB15E71978}" type="slidenum">
              <a:rPr lang="en-US" smtClean="0"/>
              <a:t>25</a:t>
            </a:fld>
            <a:endParaRPr lang="en-US"/>
          </a:p>
        </p:txBody>
      </p:sp>
    </p:spTree>
    <p:extLst>
      <p:ext uri="{BB962C8B-B14F-4D97-AF65-F5344CB8AC3E}">
        <p14:creationId xmlns:p14="http://schemas.microsoft.com/office/powerpoint/2010/main" val="21245175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9E46FB-1DF0-7044-9A9F-7DAB15E71978}" type="slidenum">
              <a:rPr lang="en-US" smtClean="0"/>
              <a:t>26</a:t>
            </a:fld>
            <a:endParaRPr lang="en-US"/>
          </a:p>
        </p:txBody>
      </p:sp>
    </p:spTree>
    <p:extLst>
      <p:ext uri="{BB962C8B-B14F-4D97-AF65-F5344CB8AC3E}">
        <p14:creationId xmlns:p14="http://schemas.microsoft.com/office/powerpoint/2010/main" val="26751971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9E46FB-1DF0-7044-9A9F-7DAB15E71978}" type="slidenum">
              <a:rPr lang="en-US" smtClean="0"/>
              <a:t>32</a:t>
            </a:fld>
            <a:endParaRPr lang="en-US"/>
          </a:p>
        </p:txBody>
      </p:sp>
    </p:spTree>
    <p:extLst>
      <p:ext uri="{BB962C8B-B14F-4D97-AF65-F5344CB8AC3E}">
        <p14:creationId xmlns:p14="http://schemas.microsoft.com/office/powerpoint/2010/main" val="660536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9E46FB-1DF0-7044-9A9F-7DAB15E71978}" type="slidenum">
              <a:rPr lang="en-US" smtClean="0"/>
              <a:t>5</a:t>
            </a:fld>
            <a:endParaRPr lang="en-US"/>
          </a:p>
        </p:txBody>
      </p:sp>
    </p:spTree>
    <p:extLst>
      <p:ext uri="{BB962C8B-B14F-4D97-AF65-F5344CB8AC3E}">
        <p14:creationId xmlns:p14="http://schemas.microsoft.com/office/powerpoint/2010/main" val="1456583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9E46FB-1DF0-7044-9A9F-7DAB15E71978}" type="slidenum">
              <a:rPr lang="en-US" smtClean="0"/>
              <a:t>6</a:t>
            </a:fld>
            <a:endParaRPr lang="en-US"/>
          </a:p>
        </p:txBody>
      </p:sp>
    </p:spTree>
    <p:extLst>
      <p:ext uri="{BB962C8B-B14F-4D97-AF65-F5344CB8AC3E}">
        <p14:creationId xmlns:p14="http://schemas.microsoft.com/office/powerpoint/2010/main" val="2161773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9E46FB-1DF0-7044-9A9F-7DAB15E71978}" type="slidenum">
              <a:rPr lang="en-US" smtClean="0"/>
              <a:t>9</a:t>
            </a:fld>
            <a:endParaRPr lang="en-US"/>
          </a:p>
        </p:txBody>
      </p:sp>
    </p:spTree>
    <p:extLst>
      <p:ext uri="{BB962C8B-B14F-4D97-AF65-F5344CB8AC3E}">
        <p14:creationId xmlns:p14="http://schemas.microsoft.com/office/powerpoint/2010/main" val="2020958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9E46FB-1DF0-7044-9A9F-7DAB15E71978}" type="slidenum">
              <a:rPr lang="en-US" smtClean="0"/>
              <a:t>10</a:t>
            </a:fld>
            <a:endParaRPr lang="en-US"/>
          </a:p>
        </p:txBody>
      </p:sp>
    </p:spTree>
    <p:extLst>
      <p:ext uri="{BB962C8B-B14F-4D97-AF65-F5344CB8AC3E}">
        <p14:creationId xmlns:p14="http://schemas.microsoft.com/office/powerpoint/2010/main" val="3009129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9E46FB-1DF0-7044-9A9F-7DAB15E71978}" type="slidenum">
              <a:rPr lang="en-US" smtClean="0"/>
              <a:t>13</a:t>
            </a:fld>
            <a:endParaRPr lang="en-US"/>
          </a:p>
        </p:txBody>
      </p:sp>
    </p:spTree>
    <p:extLst>
      <p:ext uri="{BB962C8B-B14F-4D97-AF65-F5344CB8AC3E}">
        <p14:creationId xmlns:p14="http://schemas.microsoft.com/office/powerpoint/2010/main" val="2726215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9E46FB-1DF0-7044-9A9F-7DAB15E71978}" type="slidenum">
              <a:rPr lang="en-US" smtClean="0"/>
              <a:t>15</a:t>
            </a:fld>
            <a:endParaRPr lang="en-US"/>
          </a:p>
        </p:txBody>
      </p:sp>
    </p:spTree>
    <p:extLst>
      <p:ext uri="{BB962C8B-B14F-4D97-AF65-F5344CB8AC3E}">
        <p14:creationId xmlns:p14="http://schemas.microsoft.com/office/powerpoint/2010/main" val="3481719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9E46FB-1DF0-7044-9A9F-7DAB15E71978}" type="slidenum">
              <a:rPr lang="en-US" smtClean="0"/>
              <a:t>16</a:t>
            </a:fld>
            <a:endParaRPr lang="en-US"/>
          </a:p>
        </p:txBody>
      </p:sp>
    </p:spTree>
    <p:extLst>
      <p:ext uri="{BB962C8B-B14F-4D97-AF65-F5344CB8AC3E}">
        <p14:creationId xmlns:p14="http://schemas.microsoft.com/office/powerpoint/2010/main" val="2860489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9E46FB-1DF0-7044-9A9F-7DAB15E71978}" type="slidenum">
              <a:rPr lang="en-US" smtClean="0"/>
              <a:t>17</a:t>
            </a:fld>
            <a:endParaRPr lang="en-US"/>
          </a:p>
        </p:txBody>
      </p:sp>
    </p:spTree>
    <p:extLst>
      <p:ext uri="{BB962C8B-B14F-4D97-AF65-F5344CB8AC3E}">
        <p14:creationId xmlns:p14="http://schemas.microsoft.com/office/powerpoint/2010/main" val="1039975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57291E8-A515-CD43-98F1-863ADE037886}"/>
              </a:ext>
            </a:extLst>
          </p:cNvPr>
          <p:cNvSpPr>
            <a:spLocks noGrp="1"/>
          </p:cNvSpPr>
          <p:nvPr>
            <p:ph type="subTitle" idx="1"/>
          </p:nvPr>
        </p:nvSpPr>
        <p:spPr>
          <a:xfrm>
            <a:off x="6955536" y="5096256"/>
            <a:ext cx="4962144" cy="1024128"/>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2FDA22-6E94-C54B-8B02-E9DA4FABED42}"/>
              </a:ext>
            </a:extLst>
          </p:cNvPr>
          <p:cNvSpPr>
            <a:spLocks noGrp="1"/>
          </p:cNvSpPr>
          <p:nvPr>
            <p:ph type="dt" sz="half" idx="10"/>
          </p:nvPr>
        </p:nvSpPr>
        <p:spPr/>
        <p:txBody>
          <a:bodyPr/>
          <a:lstStyle/>
          <a:p>
            <a:fld id="{48D94E7F-E57E-DF41-A6D9-25A2B9FB1FED}" type="datetimeFigureOut">
              <a:rPr lang="en-US" smtClean="0"/>
              <a:t>11/23/21</a:t>
            </a:fld>
            <a:endParaRPr lang="en-US"/>
          </a:p>
        </p:txBody>
      </p:sp>
      <p:sp>
        <p:nvSpPr>
          <p:cNvPr id="5" name="Footer Placeholder 4">
            <a:extLst>
              <a:ext uri="{FF2B5EF4-FFF2-40B4-BE49-F238E27FC236}">
                <a16:creationId xmlns:a16="http://schemas.microsoft.com/office/drawing/2014/main" id="{F0B4C078-AB91-624F-8CD8-277E5E23FA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3D9A34-7D5C-0F4A-A0CF-D7BC379401EF}"/>
              </a:ext>
            </a:extLst>
          </p:cNvPr>
          <p:cNvSpPr>
            <a:spLocks noGrp="1"/>
          </p:cNvSpPr>
          <p:nvPr>
            <p:ph type="sldNum" sz="quarter" idx="12"/>
          </p:nvPr>
        </p:nvSpPr>
        <p:spPr/>
        <p:txBody>
          <a:bodyPr/>
          <a:lstStyle/>
          <a:p>
            <a:fld id="{FE8812F9-AB32-7F48-841F-60E7D6AD8850}" type="slidenum">
              <a:rPr lang="en-US" smtClean="0"/>
              <a:t>‹#›</a:t>
            </a:fld>
            <a:endParaRPr lang="en-US"/>
          </a:p>
        </p:txBody>
      </p:sp>
      <p:sp>
        <p:nvSpPr>
          <p:cNvPr id="7" name="Freeform 6">
            <a:extLst>
              <a:ext uri="{FF2B5EF4-FFF2-40B4-BE49-F238E27FC236}">
                <a16:creationId xmlns:a16="http://schemas.microsoft.com/office/drawing/2014/main" id="{B4BA2FF2-2E18-AF42-8654-3A5C5EEB3EDB}"/>
              </a:ext>
            </a:extLst>
          </p:cNvPr>
          <p:cNvSpPr/>
          <p:nvPr/>
        </p:nvSpPr>
        <p:spPr>
          <a:xfrm>
            <a:off x="-2406" y="0"/>
            <a:ext cx="9439014" cy="6120384"/>
          </a:xfrm>
          <a:custGeom>
            <a:avLst/>
            <a:gdLst>
              <a:gd name="connsiteX0" fmla="*/ 578223 w 753035"/>
              <a:gd name="connsiteY0" fmla="*/ 0 h 766482"/>
              <a:gd name="connsiteX1" fmla="*/ 0 w 753035"/>
              <a:gd name="connsiteY1" fmla="*/ 0 h 766482"/>
              <a:gd name="connsiteX2" fmla="*/ 0 w 753035"/>
              <a:gd name="connsiteY2" fmla="*/ 618565 h 766482"/>
              <a:gd name="connsiteX3" fmla="*/ 336176 w 753035"/>
              <a:gd name="connsiteY3" fmla="*/ 766482 h 766482"/>
              <a:gd name="connsiteX4" fmla="*/ 753035 w 753035"/>
              <a:gd name="connsiteY4" fmla="*/ 389965 h 766482"/>
              <a:gd name="connsiteX5" fmla="*/ 578223 w 753035"/>
              <a:gd name="connsiteY5" fmla="*/ 0 h 76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035" h="766482">
                <a:moveTo>
                  <a:pt x="578223" y="0"/>
                </a:moveTo>
                <a:lnTo>
                  <a:pt x="0" y="0"/>
                </a:lnTo>
                <a:lnTo>
                  <a:pt x="0" y="618565"/>
                </a:lnTo>
                <a:lnTo>
                  <a:pt x="336176" y="766482"/>
                </a:lnTo>
                <a:lnTo>
                  <a:pt x="753035" y="389965"/>
                </a:lnTo>
                <a:lnTo>
                  <a:pt x="578223"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6000" b="1" dirty="0">
              <a:solidFill>
                <a:schemeClr val="bg1"/>
              </a:solidFill>
            </a:endParaRPr>
          </a:p>
        </p:txBody>
      </p:sp>
      <p:sp>
        <p:nvSpPr>
          <p:cNvPr id="10" name="Title 1">
            <a:extLst>
              <a:ext uri="{FF2B5EF4-FFF2-40B4-BE49-F238E27FC236}">
                <a16:creationId xmlns:a16="http://schemas.microsoft.com/office/drawing/2014/main" id="{E35B1C84-EE94-2142-9256-E8F1647398C7}"/>
              </a:ext>
            </a:extLst>
          </p:cNvPr>
          <p:cNvSpPr>
            <a:spLocks noGrp="1"/>
          </p:cNvSpPr>
          <p:nvPr>
            <p:ph type="ctrTitle"/>
          </p:nvPr>
        </p:nvSpPr>
        <p:spPr>
          <a:xfrm>
            <a:off x="32004" y="1840992"/>
            <a:ext cx="8013192" cy="1814322"/>
          </a:xfrm>
        </p:spPr>
        <p:txBody>
          <a:bodyPr anchor="b"/>
          <a:lstStyle>
            <a:lvl1pPr algn="ctr">
              <a:defRPr sz="60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250740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A481DE4-A448-4B4F-889D-A71CE870059E}"/>
              </a:ext>
            </a:extLst>
          </p:cNvPr>
          <p:cNvSpPr/>
          <p:nvPr/>
        </p:nvSpPr>
        <p:spPr>
          <a:xfrm>
            <a:off x="231648" y="228600"/>
            <a:ext cx="11728704" cy="64008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99985188-5227-9342-9EAF-B2CADCCD3B28}"/>
              </a:ext>
            </a:extLst>
          </p:cNvPr>
          <p:cNvSpPr>
            <a:spLocks noGrp="1"/>
          </p:cNvSpPr>
          <p:nvPr>
            <p:ph idx="1"/>
          </p:nvPr>
        </p:nvSpPr>
        <p:spPr>
          <a:xfrm>
            <a:off x="5183188" y="987425"/>
            <a:ext cx="6172200" cy="4873625"/>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p:txBody>
      </p:sp>
      <p:cxnSp>
        <p:nvCxnSpPr>
          <p:cNvPr id="15" name="Straight Connector 14">
            <a:extLst>
              <a:ext uri="{FF2B5EF4-FFF2-40B4-BE49-F238E27FC236}">
                <a16:creationId xmlns:a16="http://schemas.microsoft.com/office/drawing/2014/main" id="{94852290-6293-9A42-B29E-285C722C13FF}"/>
              </a:ext>
            </a:extLst>
          </p:cNvPr>
          <p:cNvCxnSpPr>
            <a:cxnSpLocks/>
          </p:cNvCxnSpPr>
          <p:nvPr/>
        </p:nvCxnSpPr>
        <p:spPr>
          <a:xfrm>
            <a:off x="4528456" y="2011681"/>
            <a:ext cx="0" cy="27954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EEA539C-B60F-0C47-9AF8-D02566BEE737}"/>
              </a:ext>
            </a:extLst>
          </p:cNvPr>
          <p:cNvSpPr txBox="1"/>
          <p:nvPr/>
        </p:nvSpPr>
        <p:spPr>
          <a:xfrm>
            <a:off x="1632994" y="3055463"/>
            <a:ext cx="1810111" cy="707886"/>
          </a:xfrm>
          <a:prstGeom prst="rect">
            <a:avLst/>
          </a:prstGeom>
          <a:noFill/>
        </p:spPr>
        <p:txBody>
          <a:bodyPr wrap="none" rtlCol="0">
            <a:spAutoFit/>
          </a:bodyPr>
          <a:lstStyle/>
          <a:p>
            <a:r>
              <a:rPr lang="en-US" sz="4000" dirty="0"/>
              <a:t>Outline</a:t>
            </a:r>
          </a:p>
        </p:txBody>
      </p:sp>
    </p:spTree>
    <p:extLst>
      <p:ext uri="{BB962C8B-B14F-4D97-AF65-F5344CB8AC3E}">
        <p14:creationId xmlns:p14="http://schemas.microsoft.com/office/powerpoint/2010/main" val="3186571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Comparison">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83268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31111-EC6F-4543-B9BB-FC598A20EDE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152FDC-5269-CF4F-B3C7-F6EAE4D9E4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4DEE1A2-565F-EC4E-A3B8-DFE9C4CDA392}"/>
              </a:ext>
            </a:extLst>
          </p:cNvPr>
          <p:cNvSpPr>
            <a:spLocks noGrp="1"/>
          </p:cNvSpPr>
          <p:nvPr>
            <p:ph type="dt" sz="half" idx="10"/>
          </p:nvPr>
        </p:nvSpPr>
        <p:spPr/>
        <p:txBody>
          <a:bodyPr/>
          <a:lstStyle/>
          <a:p>
            <a:fld id="{48D94E7F-E57E-DF41-A6D9-25A2B9FB1FED}" type="datetimeFigureOut">
              <a:rPr lang="en-US" smtClean="0"/>
              <a:t>11/23/21</a:t>
            </a:fld>
            <a:endParaRPr lang="en-US"/>
          </a:p>
        </p:txBody>
      </p:sp>
      <p:sp>
        <p:nvSpPr>
          <p:cNvPr id="5" name="Footer Placeholder 4">
            <a:extLst>
              <a:ext uri="{FF2B5EF4-FFF2-40B4-BE49-F238E27FC236}">
                <a16:creationId xmlns:a16="http://schemas.microsoft.com/office/drawing/2014/main" id="{B6056B05-5403-7547-8681-1C6C38F269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75CB06-94BA-D441-8083-29AE337B3E5F}"/>
              </a:ext>
            </a:extLst>
          </p:cNvPr>
          <p:cNvSpPr>
            <a:spLocks noGrp="1"/>
          </p:cNvSpPr>
          <p:nvPr>
            <p:ph type="sldNum" sz="quarter" idx="12"/>
          </p:nvPr>
        </p:nvSpPr>
        <p:spPr/>
        <p:txBody>
          <a:bodyPr/>
          <a:lstStyle/>
          <a:p>
            <a:fld id="{FE8812F9-AB32-7F48-841F-60E7D6AD8850}" type="slidenum">
              <a:rPr lang="en-US" smtClean="0"/>
              <a:t>‹#›</a:t>
            </a:fld>
            <a:endParaRPr lang="en-US"/>
          </a:p>
        </p:txBody>
      </p:sp>
    </p:spTree>
    <p:extLst>
      <p:ext uri="{BB962C8B-B14F-4D97-AF65-F5344CB8AC3E}">
        <p14:creationId xmlns:p14="http://schemas.microsoft.com/office/powerpoint/2010/main" val="21813871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2E2D7-1C38-D64A-A56D-223FB25347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C4BD66-F382-F443-BD16-1AFF1AC18CA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2E8444-765D-0C46-9026-196D1F58757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0C354A6-5771-754F-8677-ADC6BCCE12C6}"/>
              </a:ext>
            </a:extLst>
          </p:cNvPr>
          <p:cNvSpPr>
            <a:spLocks noGrp="1"/>
          </p:cNvSpPr>
          <p:nvPr>
            <p:ph type="dt" sz="half" idx="10"/>
          </p:nvPr>
        </p:nvSpPr>
        <p:spPr/>
        <p:txBody>
          <a:bodyPr/>
          <a:lstStyle/>
          <a:p>
            <a:fld id="{48D94E7F-E57E-DF41-A6D9-25A2B9FB1FED}" type="datetimeFigureOut">
              <a:rPr lang="en-US" smtClean="0"/>
              <a:t>11/23/21</a:t>
            </a:fld>
            <a:endParaRPr lang="en-US"/>
          </a:p>
        </p:txBody>
      </p:sp>
      <p:sp>
        <p:nvSpPr>
          <p:cNvPr id="6" name="Footer Placeholder 5">
            <a:extLst>
              <a:ext uri="{FF2B5EF4-FFF2-40B4-BE49-F238E27FC236}">
                <a16:creationId xmlns:a16="http://schemas.microsoft.com/office/drawing/2014/main" id="{1EEF18D3-466D-8143-8E80-61E3BE30F1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C02381-5235-D745-9F35-39E726234A79}"/>
              </a:ext>
            </a:extLst>
          </p:cNvPr>
          <p:cNvSpPr>
            <a:spLocks noGrp="1"/>
          </p:cNvSpPr>
          <p:nvPr>
            <p:ph type="sldNum" sz="quarter" idx="12"/>
          </p:nvPr>
        </p:nvSpPr>
        <p:spPr/>
        <p:txBody>
          <a:bodyPr/>
          <a:lstStyle/>
          <a:p>
            <a:fld id="{FE8812F9-AB32-7F48-841F-60E7D6AD8850}" type="slidenum">
              <a:rPr lang="en-US" smtClean="0"/>
              <a:t>‹#›</a:t>
            </a:fld>
            <a:endParaRPr lang="en-US"/>
          </a:p>
        </p:txBody>
      </p:sp>
    </p:spTree>
    <p:extLst>
      <p:ext uri="{BB962C8B-B14F-4D97-AF65-F5344CB8AC3E}">
        <p14:creationId xmlns:p14="http://schemas.microsoft.com/office/powerpoint/2010/main" val="17106310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A4C2D-78B5-464E-8C5E-9B765217069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C637D45-7C48-EA40-A4CF-7F4E7CDCDE60}"/>
              </a:ext>
            </a:extLst>
          </p:cNvPr>
          <p:cNvSpPr>
            <a:spLocks noGrp="1"/>
          </p:cNvSpPr>
          <p:nvPr>
            <p:ph type="dt" sz="half" idx="10"/>
          </p:nvPr>
        </p:nvSpPr>
        <p:spPr/>
        <p:txBody>
          <a:bodyPr/>
          <a:lstStyle/>
          <a:p>
            <a:fld id="{48D94E7F-E57E-DF41-A6D9-25A2B9FB1FED}" type="datetimeFigureOut">
              <a:rPr lang="en-US" smtClean="0"/>
              <a:t>11/23/21</a:t>
            </a:fld>
            <a:endParaRPr lang="en-US"/>
          </a:p>
        </p:txBody>
      </p:sp>
      <p:sp>
        <p:nvSpPr>
          <p:cNvPr id="4" name="Footer Placeholder 3">
            <a:extLst>
              <a:ext uri="{FF2B5EF4-FFF2-40B4-BE49-F238E27FC236}">
                <a16:creationId xmlns:a16="http://schemas.microsoft.com/office/drawing/2014/main" id="{637721B5-55B4-E444-A4F3-86C2B75958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456438-68E1-CC45-9649-D8A73B1C9C18}"/>
              </a:ext>
            </a:extLst>
          </p:cNvPr>
          <p:cNvSpPr>
            <a:spLocks noGrp="1"/>
          </p:cNvSpPr>
          <p:nvPr>
            <p:ph type="sldNum" sz="quarter" idx="12"/>
          </p:nvPr>
        </p:nvSpPr>
        <p:spPr/>
        <p:txBody>
          <a:bodyPr/>
          <a:lstStyle/>
          <a:p>
            <a:fld id="{FE8812F9-AB32-7F48-841F-60E7D6AD8850}" type="slidenum">
              <a:rPr lang="en-US" smtClean="0"/>
              <a:t>‹#›</a:t>
            </a:fld>
            <a:endParaRPr lang="en-US"/>
          </a:p>
        </p:txBody>
      </p:sp>
    </p:spTree>
    <p:extLst>
      <p:ext uri="{BB962C8B-B14F-4D97-AF65-F5344CB8AC3E}">
        <p14:creationId xmlns:p14="http://schemas.microsoft.com/office/powerpoint/2010/main" val="18096442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B2EEC2-BB93-7244-8A9D-220DA8CCEFF7}"/>
              </a:ext>
            </a:extLst>
          </p:cNvPr>
          <p:cNvSpPr>
            <a:spLocks noGrp="1"/>
          </p:cNvSpPr>
          <p:nvPr>
            <p:ph type="dt" sz="half" idx="10"/>
          </p:nvPr>
        </p:nvSpPr>
        <p:spPr/>
        <p:txBody>
          <a:bodyPr/>
          <a:lstStyle/>
          <a:p>
            <a:fld id="{48D94E7F-E57E-DF41-A6D9-25A2B9FB1FED}" type="datetimeFigureOut">
              <a:rPr lang="en-US" smtClean="0"/>
              <a:t>11/23/21</a:t>
            </a:fld>
            <a:endParaRPr lang="en-US"/>
          </a:p>
        </p:txBody>
      </p:sp>
      <p:sp>
        <p:nvSpPr>
          <p:cNvPr id="3" name="Footer Placeholder 2">
            <a:extLst>
              <a:ext uri="{FF2B5EF4-FFF2-40B4-BE49-F238E27FC236}">
                <a16:creationId xmlns:a16="http://schemas.microsoft.com/office/drawing/2014/main" id="{2EF45013-2026-6244-8BBD-C6244F9A80F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8CC7F1A-2694-4D49-ACF7-729FC7FE790F}"/>
              </a:ext>
            </a:extLst>
          </p:cNvPr>
          <p:cNvSpPr>
            <a:spLocks noGrp="1"/>
          </p:cNvSpPr>
          <p:nvPr>
            <p:ph type="sldNum" sz="quarter" idx="12"/>
          </p:nvPr>
        </p:nvSpPr>
        <p:spPr/>
        <p:txBody>
          <a:bodyPr/>
          <a:lstStyle/>
          <a:p>
            <a:fld id="{FE8812F9-AB32-7F48-841F-60E7D6AD8850}" type="slidenum">
              <a:rPr lang="en-US" smtClean="0"/>
              <a:t>‹#›</a:t>
            </a:fld>
            <a:endParaRPr lang="en-US"/>
          </a:p>
        </p:txBody>
      </p:sp>
    </p:spTree>
    <p:extLst>
      <p:ext uri="{BB962C8B-B14F-4D97-AF65-F5344CB8AC3E}">
        <p14:creationId xmlns:p14="http://schemas.microsoft.com/office/powerpoint/2010/main" val="19368727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B1D2C-2E4E-214E-8C85-BC2EB48900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E4A49FE-4CE6-6E4C-B4B7-41EB7C5F25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7B77CAA-BC85-8A48-AE0E-D0E8F73482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F171195-CD87-7444-8A44-4825D382016F}"/>
              </a:ext>
            </a:extLst>
          </p:cNvPr>
          <p:cNvSpPr>
            <a:spLocks noGrp="1"/>
          </p:cNvSpPr>
          <p:nvPr>
            <p:ph type="dt" sz="half" idx="10"/>
          </p:nvPr>
        </p:nvSpPr>
        <p:spPr/>
        <p:txBody>
          <a:bodyPr/>
          <a:lstStyle/>
          <a:p>
            <a:fld id="{48D94E7F-E57E-DF41-A6D9-25A2B9FB1FED}" type="datetimeFigureOut">
              <a:rPr lang="en-US" smtClean="0"/>
              <a:t>11/23/21</a:t>
            </a:fld>
            <a:endParaRPr lang="en-US"/>
          </a:p>
        </p:txBody>
      </p:sp>
      <p:sp>
        <p:nvSpPr>
          <p:cNvPr id="6" name="Footer Placeholder 5">
            <a:extLst>
              <a:ext uri="{FF2B5EF4-FFF2-40B4-BE49-F238E27FC236}">
                <a16:creationId xmlns:a16="http://schemas.microsoft.com/office/drawing/2014/main" id="{C921F024-8B06-B345-8C0B-2C5A681B2A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369F87-0605-8540-85E1-8DAF5FB9D185}"/>
              </a:ext>
            </a:extLst>
          </p:cNvPr>
          <p:cNvSpPr>
            <a:spLocks noGrp="1"/>
          </p:cNvSpPr>
          <p:nvPr>
            <p:ph type="sldNum" sz="quarter" idx="12"/>
          </p:nvPr>
        </p:nvSpPr>
        <p:spPr/>
        <p:txBody>
          <a:bodyPr/>
          <a:lstStyle/>
          <a:p>
            <a:fld id="{FE8812F9-AB32-7F48-841F-60E7D6AD8850}" type="slidenum">
              <a:rPr lang="en-US" smtClean="0"/>
              <a:t>‹#›</a:t>
            </a:fld>
            <a:endParaRPr lang="en-US"/>
          </a:p>
        </p:txBody>
      </p:sp>
    </p:spTree>
    <p:extLst>
      <p:ext uri="{BB962C8B-B14F-4D97-AF65-F5344CB8AC3E}">
        <p14:creationId xmlns:p14="http://schemas.microsoft.com/office/powerpoint/2010/main" val="30153243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42F8E-4952-EA4C-A365-B5F4CB41F2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78148E6-94E9-A94C-9DE2-C1558A3DCA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780AFA1-3EE5-B341-B06D-7E8958AE99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5B6321A-9629-9944-8512-B6678A7C5B6E}"/>
              </a:ext>
            </a:extLst>
          </p:cNvPr>
          <p:cNvSpPr>
            <a:spLocks noGrp="1"/>
          </p:cNvSpPr>
          <p:nvPr>
            <p:ph type="dt" sz="half" idx="10"/>
          </p:nvPr>
        </p:nvSpPr>
        <p:spPr/>
        <p:txBody>
          <a:bodyPr/>
          <a:lstStyle/>
          <a:p>
            <a:fld id="{48D94E7F-E57E-DF41-A6D9-25A2B9FB1FED}" type="datetimeFigureOut">
              <a:rPr lang="en-US" smtClean="0"/>
              <a:t>11/23/21</a:t>
            </a:fld>
            <a:endParaRPr lang="en-US"/>
          </a:p>
        </p:txBody>
      </p:sp>
      <p:sp>
        <p:nvSpPr>
          <p:cNvPr id="6" name="Footer Placeholder 5">
            <a:extLst>
              <a:ext uri="{FF2B5EF4-FFF2-40B4-BE49-F238E27FC236}">
                <a16:creationId xmlns:a16="http://schemas.microsoft.com/office/drawing/2014/main" id="{45273979-737B-6F49-8960-42BE9867F9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051CC1-9F7E-B548-8504-0275BF107CA4}"/>
              </a:ext>
            </a:extLst>
          </p:cNvPr>
          <p:cNvSpPr>
            <a:spLocks noGrp="1"/>
          </p:cNvSpPr>
          <p:nvPr>
            <p:ph type="sldNum" sz="quarter" idx="12"/>
          </p:nvPr>
        </p:nvSpPr>
        <p:spPr/>
        <p:txBody>
          <a:bodyPr/>
          <a:lstStyle/>
          <a:p>
            <a:fld id="{FE8812F9-AB32-7F48-841F-60E7D6AD8850}" type="slidenum">
              <a:rPr lang="en-US" smtClean="0"/>
              <a:t>‹#›</a:t>
            </a:fld>
            <a:endParaRPr lang="en-US"/>
          </a:p>
        </p:txBody>
      </p:sp>
    </p:spTree>
    <p:extLst>
      <p:ext uri="{BB962C8B-B14F-4D97-AF65-F5344CB8AC3E}">
        <p14:creationId xmlns:p14="http://schemas.microsoft.com/office/powerpoint/2010/main" val="17864314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0B902-480D-A944-A22D-EBA7E2CA4C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0BECA4-8855-F640-B380-37406062FBB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155054-FD00-9A4A-A345-2E2CAA896114}"/>
              </a:ext>
            </a:extLst>
          </p:cNvPr>
          <p:cNvSpPr>
            <a:spLocks noGrp="1"/>
          </p:cNvSpPr>
          <p:nvPr>
            <p:ph type="dt" sz="half" idx="10"/>
          </p:nvPr>
        </p:nvSpPr>
        <p:spPr/>
        <p:txBody>
          <a:bodyPr/>
          <a:lstStyle/>
          <a:p>
            <a:fld id="{48D94E7F-E57E-DF41-A6D9-25A2B9FB1FED}" type="datetimeFigureOut">
              <a:rPr lang="en-US" smtClean="0"/>
              <a:t>11/23/21</a:t>
            </a:fld>
            <a:endParaRPr lang="en-US"/>
          </a:p>
        </p:txBody>
      </p:sp>
      <p:sp>
        <p:nvSpPr>
          <p:cNvPr id="5" name="Footer Placeholder 4">
            <a:extLst>
              <a:ext uri="{FF2B5EF4-FFF2-40B4-BE49-F238E27FC236}">
                <a16:creationId xmlns:a16="http://schemas.microsoft.com/office/drawing/2014/main" id="{DC38474E-0BDE-3640-B96F-9556062F45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4C6F81-9E83-964F-88BA-CFD379B8C144}"/>
              </a:ext>
            </a:extLst>
          </p:cNvPr>
          <p:cNvSpPr>
            <a:spLocks noGrp="1"/>
          </p:cNvSpPr>
          <p:nvPr>
            <p:ph type="sldNum" sz="quarter" idx="12"/>
          </p:nvPr>
        </p:nvSpPr>
        <p:spPr/>
        <p:txBody>
          <a:bodyPr/>
          <a:lstStyle/>
          <a:p>
            <a:fld id="{FE8812F9-AB32-7F48-841F-60E7D6AD8850}" type="slidenum">
              <a:rPr lang="en-US" smtClean="0"/>
              <a:t>‹#›</a:t>
            </a:fld>
            <a:endParaRPr lang="en-US"/>
          </a:p>
        </p:txBody>
      </p:sp>
    </p:spTree>
    <p:extLst>
      <p:ext uri="{BB962C8B-B14F-4D97-AF65-F5344CB8AC3E}">
        <p14:creationId xmlns:p14="http://schemas.microsoft.com/office/powerpoint/2010/main" val="9987797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198F4E-EF29-1E4F-95C1-815B7E7037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C5BA8B-93DF-E848-8850-5BB8DCC8F0E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55CD18-6A23-234B-8982-0C0EC8AF2482}"/>
              </a:ext>
            </a:extLst>
          </p:cNvPr>
          <p:cNvSpPr>
            <a:spLocks noGrp="1"/>
          </p:cNvSpPr>
          <p:nvPr>
            <p:ph type="dt" sz="half" idx="10"/>
          </p:nvPr>
        </p:nvSpPr>
        <p:spPr/>
        <p:txBody>
          <a:bodyPr/>
          <a:lstStyle/>
          <a:p>
            <a:fld id="{48D94E7F-E57E-DF41-A6D9-25A2B9FB1FED}" type="datetimeFigureOut">
              <a:rPr lang="en-US" smtClean="0"/>
              <a:t>11/23/21</a:t>
            </a:fld>
            <a:endParaRPr lang="en-US"/>
          </a:p>
        </p:txBody>
      </p:sp>
      <p:sp>
        <p:nvSpPr>
          <p:cNvPr id="5" name="Footer Placeholder 4">
            <a:extLst>
              <a:ext uri="{FF2B5EF4-FFF2-40B4-BE49-F238E27FC236}">
                <a16:creationId xmlns:a16="http://schemas.microsoft.com/office/drawing/2014/main" id="{CCD57D57-E35C-AC47-BFA4-8C8DD07C5A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06AEF4-BA79-6F4A-9E07-345CF26F93C0}"/>
              </a:ext>
            </a:extLst>
          </p:cNvPr>
          <p:cNvSpPr>
            <a:spLocks noGrp="1"/>
          </p:cNvSpPr>
          <p:nvPr>
            <p:ph type="sldNum" sz="quarter" idx="12"/>
          </p:nvPr>
        </p:nvSpPr>
        <p:spPr/>
        <p:txBody>
          <a:bodyPr/>
          <a:lstStyle/>
          <a:p>
            <a:fld id="{FE8812F9-AB32-7F48-841F-60E7D6AD8850}" type="slidenum">
              <a:rPr lang="en-US" smtClean="0"/>
              <a:t>‹#›</a:t>
            </a:fld>
            <a:endParaRPr lang="en-US"/>
          </a:p>
        </p:txBody>
      </p:sp>
    </p:spTree>
    <p:extLst>
      <p:ext uri="{BB962C8B-B14F-4D97-AF65-F5344CB8AC3E}">
        <p14:creationId xmlns:p14="http://schemas.microsoft.com/office/powerpoint/2010/main" val="1768602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E2AAF-9F46-AD41-859D-53E83EA0CB14}"/>
              </a:ext>
            </a:extLst>
          </p:cNvPr>
          <p:cNvSpPr>
            <a:spLocks noGrp="1"/>
          </p:cNvSpPr>
          <p:nvPr>
            <p:ph type="title"/>
          </p:nvPr>
        </p:nvSpPr>
        <p:spPr>
          <a:xfrm>
            <a:off x="0" y="1"/>
            <a:ext cx="12192000" cy="800100"/>
          </a:xfrm>
          <a:solidFill>
            <a:schemeClr val="tx1"/>
          </a:solidFill>
        </p:spPr>
        <p:txBody>
          <a:bodyPr>
            <a:normAutofit/>
          </a:bodyPr>
          <a:lstStyle>
            <a:lvl1pPr algn="ctr">
              <a:defRPr sz="32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C683ABF-13EE-A649-9793-85A526A32ADC}"/>
              </a:ext>
            </a:extLst>
          </p:cNvPr>
          <p:cNvSpPr>
            <a:spLocks noGrp="1"/>
          </p:cNvSpPr>
          <p:nvPr>
            <p:ph idx="1"/>
          </p:nvPr>
        </p:nvSpPr>
        <p:spPr>
          <a:xfrm>
            <a:off x="223838" y="1157286"/>
            <a:ext cx="11744325" cy="5521325"/>
          </a:xfrm>
        </p:spPr>
        <p:txBody>
          <a:bodyPr>
            <a:normAutofit/>
          </a:bodyPr>
          <a:lstStyle>
            <a:lvl1pPr>
              <a:defRPr sz="2400"/>
            </a:lvl1pPr>
            <a:lvl2pPr>
              <a:defRPr sz="2000"/>
            </a:lvl2pPr>
            <a:lvl3pPr>
              <a:defRPr sz="18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D59A-4D1A-8340-ABD1-18AB88F41802}"/>
              </a:ext>
            </a:extLst>
          </p:cNvPr>
          <p:cNvSpPr>
            <a:spLocks noGrp="1"/>
          </p:cNvSpPr>
          <p:nvPr>
            <p:ph type="dt" sz="half" idx="10"/>
          </p:nvPr>
        </p:nvSpPr>
        <p:spPr/>
        <p:txBody>
          <a:bodyPr/>
          <a:lstStyle/>
          <a:p>
            <a:fld id="{48D94E7F-E57E-DF41-A6D9-25A2B9FB1FED}" type="datetimeFigureOut">
              <a:rPr lang="en-US" smtClean="0"/>
              <a:t>11/23/21</a:t>
            </a:fld>
            <a:endParaRPr lang="en-US"/>
          </a:p>
        </p:txBody>
      </p:sp>
      <p:sp>
        <p:nvSpPr>
          <p:cNvPr id="5" name="Footer Placeholder 4">
            <a:extLst>
              <a:ext uri="{FF2B5EF4-FFF2-40B4-BE49-F238E27FC236}">
                <a16:creationId xmlns:a16="http://schemas.microsoft.com/office/drawing/2014/main" id="{1019AD94-F5D4-2140-A8EF-6C83681F38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48DF69-2DB6-ED49-A245-3DE699B6BCFC}"/>
              </a:ext>
            </a:extLst>
          </p:cNvPr>
          <p:cNvSpPr>
            <a:spLocks noGrp="1"/>
          </p:cNvSpPr>
          <p:nvPr>
            <p:ph type="sldNum" sz="quarter" idx="12"/>
          </p:nvPr>
        </p:nvSpPr>
        <p:spPr/>
        <p:txBody>
          <a:bodyPr/>
          <a:lstStyle/>
          <a:p>
            <a:fld id="{FE8812F9-AB32-7F48-841F-60E7D6AD8850}" type="slidenum">
              <a:rPr lang="en-US" smtClean="0"/>
              <a:t>‹#›</a:t>
            </a:fld>
            <a:endParaRPr lang="en-US"/>
          </a:p>
        </p:txBody>
      </p:sp>
    </p:spTree>
    <p:extLst>
      <p:ext uri="{BB962C8B-B14F-4D97-AF65-F5344CB8AC3E}">
        <p14:creationId xmlns:p14="http://schemas.microsoft.com/office/powerpoint/2010/main" val="16606673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4458CEFB-C5C3-6C49-B345-E8F8A7F03111}"/>
              </a:ext>
            </a:extLst>
          </p:cNvPr>
          <p:cNvSpPr/>
          <p:nvPr/>
        </p:nvSpPr>
        <p:spPr>
          <a:xfrm>
            <a:off x="838201" y="0"/>
            <a:ext cx="11353800" cy="73719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C683ABF-13EE-A649-9793-85A526A32ADC}"/>
              </a:ext>
            </a:extLst>
          </p:cNvPr>
          <p:cNvSpPr>
            <a:spLocks noGrp="1"/>
          </p:cNvSpPr>
          <p:nvPr>
            <p:ph idx="1"/>
          </p:nvPr>
        </p:nvSpPr>
        <p:spPr>
          <a:xfrm>
            <a:off x="838200" y="1410789"/>
            <a:ext cx="10515600" cy="47661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BFD59A-4D1A-8340-ABD1-18AB88F41802}"/>
              </a:ext>
            </a:extLst>
          </p:cNvPr>
          <p:cNvSpPr>
            <a:spLocks noGrp="1"/>
          </p:cNvSpPr>
          <p:nvPr>
            <p:ph type="dt" sz="half" idx="10"/>
          </p:nvPr>
        </p:nvSpPr>
        <p:spPr/>
        <p:txBody>
          <a:bodyPr/>
          <a:lstStyle/>
          <a:p>
            <a:fld id="{48D94E7F-E57E-DF41-A6D9-25A2B9FB1FED}" type="datetimeFigureOut">
              <a:rPr lang="en-US" smtClean="0"/>
              <a:t>11/23/21</a:t>
            </a:fld>
            <a:endParaRPr lang="en-US"/>
          </a:p>
        </p:txBody>
      </p:sp>
      <p:sp>
        <p:nvSpPr>
          <p:cNvPr id="6" name="Slide Number Placeholder 5">
            <a:extLst>
              <a:ext uri="{FF2B5EF4-FFF2-40B4-BE49-F238E27FC236}">
                <a16:creationId xmlns:a16="http://schemas.microsoft.com/office/drawing/2014/main" id="{0848DF69-2DB6-ED49-A245-3DE699B6BCFC}"/>
              </a:ext>
            </a:extLst>
          </p:cNvPr>
          <p:cNvSpPr>
            <a:spLocks noGrp="1"/>
          </p:cNvSpPr>
          <p:nvPr>
            <p:ph type="sldNum" sz="quarter" idx="12"/>
          </p:nvPr>
        </p:nvSpPr>
        <p:spPr/>
        <p:txBody>
          <a:bodyPr/>
          <a:lstStyle/>
          <a:p>
            <a:fld id="{FE8812F9-AB32-7F48-841F-60E7D6AD8850}" type="slidenum">
              <a:rPr lang="en-US" smtClean="0"/>
              <a:t>‹#›</a:t>
            </a:fld>
            <a:endParaRPr lang="en-US"/>
          </a:p>
        </p:txBody>
      </p:sp>
      <p:sp>
        <p:nvSpPr>
          <p:cNvPr id="32" name="Content Placeholder 2">
            <a:extLst>
              <a:ext uri="{FF2B5EF4-FFF2-40B4-BE49-F238E27FC236}">
                <a16:creationId xmlns:a16="http://schemas.microsoft.com/office/drawing/2014/main" id="{491DF9B8-7F17-CD43-A595-B2E2A23298A5}"/>
              </a:ext>
            </a:extLst>
          </p:cNvPr>
          <p:cNvSpPr>
            <a:spLocks noGrp="1"/>
          </p:cNvSpPr>
          <p:nvPr>
            <p:ph idx="13"/>
          </p:nvPr>
        </p:nvSpPr>
        <p:spPr>
          <a:xfrm>
            <a:off x="1853183" y="86246"/>
            <a:ext cx="10436789" cy="564701"/>
          </a:xfrm>
        </p:spPr>
        <p:txBody>
          <a:bodyPr anchor="ctr"/>
          <a:lstStyle>
            <a:lvl1pPr marL="0" indent="0">
              <a:buNone/>
              <a:defRPr/>
            </a:lvl1pPr>
            <a:lvl2pPr marL="457200" indent="0">
              <a:buNone/>
              <a:defRPr/>
            </a:lvl2pPr>
          </a:lstStyle>
          <a:p>
            <a:pPr lvl="0"/>
            <a:r>
              <a:rPr lang="en-US"/>
              <a:t>Edit Master text styles</a:t>
            </a:r>
          </a:p>
        </p:txBody>
      </p:sp>
      <p:sp>
        <p:nvSpPr>
          <p:cNvPr id="34" name="Freeform 33">
            <a:extLst>
              <a:ext uri="{FF2B5EF4-FFF2-40B4-BE49-F238E27FC236}">
                <a16:creationId xmlns:a16="http://schemas.microsoft.com/office/drawing/2014/main" id="{DC8CFC96-4D9F-624D-B02A-6C9656837970}"/>
              </a:ext>
            </a:extLst>
          </p:cNvPr>
          <p:cNvSpPr/>
          <p:nvPr/>
        </p:nvSpPr>
        <p:spPr>
          <a:xfrm>
            <a:off x="-2406" y="0"/>
            <a:ext cx="1867782" cy="1450848"/>
          </a:xfrm>
          <a:custGeom>
            <a:avLst/>
            <a:gdLst>
              <a:gd name="connsiteX0" fmla="*/ 578223 w 753035"/>
              <a:gd name="connsiteY0" fmla="*/ 0 h 766482"/>
              <a:gd name="connsiteX1" fmla="*/ 0 w 753035"/>
              <a:gd name="connsiteY1" fmla="*/ 0 h 766482"/>
              <a:gd name="connsiteX2" fmla="*/ 0 w 753035"/>
              <a:gd name="connsiteY2" fmla="*/ 618565 h 766482"/>
              <a:gd name="connsiteX3" fmla="*/ 336176 w 753035"/>
              <a:gd name="connsiteY3" fmla="*/ 766482 h 766482"/>
              <a:gd name="connsiteX4" fmla="*/ 753035 w 753035"/>
              <a:gd name="connsiteY4" fmla="*/ 389965 h 766482"/>
              <a:gd name="connsiteX5" fmla="*/ 578223 w 753035"/>
              <a:gd name="connsiteY5" fmla="*/ 0 h 76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035" h="766482">
                <a:moveTo>
                  <a:pt x="578223" y="0"/>
                </a:moveTo>
                <a:lnTo>
                  <a:pt x="0" y="0"/>
                </a:lnTo>
                <a:lnTo>
                  <a:pt x="0" y="618565"/>
                </a:lnTo>
                <a:lnTo>
                  <a:pt x="336176" y="766482"/>
                </a:lnTo>
                <a:lnTo>
                  <a:pt x="753035" y="389965"/>
                </a:lnTo>
                <a:lnTo>
                  <a:pt x="578223" y="0"/>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900" b="1" dirty="0"/>
              <a:t>MATLAB: FUNCTIONS</a:t>
            </a:r>
          </a:p>
        </p:txBody>
      </p:sp>
    </p:spTree>
    <p:extLst>
      <p:ext uri="{BB962C8B-B14F-4D97-AF65-F5344CB8AC3E}">
        <p14:creationId xmlns:p14="http://schemas.microsoft.com/office/powerpoint/2010/main" val="3406439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7_Title and Content">
    <p:bg>
      <p:bgPr>
        <a:solidFill>
          <a:schemeClr val="bg1">
            <a:alpha val="99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683ABF-13EE-A649-9793-85A526A32ADC}"/>
              </a:ext>
            </a:extLst>
          </p:cNvPr>
          <p:cNvSpPr>
            <a:spLocks noGrp="1"/>
          </p:cNvSpPr>
          <p:nvPr>
            <p:ph idx="1"/>
          </p:nvPr>
        </p:nvSpPr>
        <p:spPr>
          <a:xfrm>
            <a:off x="838200" y="1410789"/>
            <a:ext cx="10515600" cy="47661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BFD59A-4D1A-8340-ABD1-18AB88F41802}"/>
              </a:ext>
            </a:extLst>
          </p:cNvPr>
          <p:cNvSpPr>
            <a:spLocks noGrp="1"/>
          </p:cNvSpPr>
          <p:nvPr>
            <p:ph type="dt" sz="half" idx="10"/>
          </p:nvPr>
        </p:nvSpPr>
        <p:spPr/>
        <p:txBody>
          <a:bodyPr/>
          <a:lstStyle/>
          <a:p>
            <a:fld id="{48D94E7F-E57E-DF41-A6D9-25A2B9FB1FED}" type="datetimeFigureOut">
              <a:rPr lang="en-US" smtClean="0"/>
              <a:t>11/23/21</a:t>
            </a:fld>
            <a:endParaRPr lang="en-US"/>
          </a:p>
        </p:txBody>
      </p:sp>
      <p:sp>
        <p:nvSpPr>
          <p:cNvPr id="6" name="Slide Number Placeholder 5">
            <a:extLst>
              <a:ext uri="{FF2B5EF4-FFF2-40B4-BE49-F238E27FC236}">
                <a16:creationId xmlns:a16="http://schemas.microsoft.com/office/drawing/2014/main" id="{0848DF69-2DB6-ED49-A245-3DE699B6BCFC}"/>
              </a:ext>
            </a:extLst>
          </p:cNvPr>
          <p:cNvSpPr>
            <a:spLocks noGrp="1"/>
          </p:cNvSpPr>
          <p:nvPr>
            <p:ph type="sldNum" sz="quarter" idx="12"/>
          </p:nvPr>
        </p:nvSpPr>
        <p:spPr/>
        <p:txBody>
          <a:bodyPr/>
          <a:lstStyle/>
          <a:p>
            <a:fld id="{FE8812F9-AB32-7F48-841F-60E7D6AD8850}" type="slidenum">
              <a:rPr lang="en-US" smtClean="0"/>
              <a:t>‹#›</a:t>
            </a:fld>
            <a:endParaRPr lang="en-US"/>
          </a:p>
        </p:txBody>
      </p:sp>
      <p:sp>
        <p:nvSpPr>
          <p:cNvPr id="11" name="Rectangle 10">
            <a:extLst>
              <a:ext uri="{FF2B5EF4-FFF2-40B4-BE49-F238E27FC236}">
                <a16:creationId xmlns:a16="http://schemas.microsoft.com/office/drawing/2014/main" id="{947DDF80-1F88-B842-A1E3-DF8008D0C1B9}"/>
              </a:ext>
            </a:extLst>
          </p:cNvPr>
          <p:cNvSpPr/>
          <p:nvPr/>
        </p:nvSpPr>
        <p:spPr>
          <a:xfrm>
            <a:off x="838201" y="0"/>
            <a:ext cx="11353800" cy="73719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0EEC9929-1C8A-044E-BAB5-958DEE4522F1}"/>
              </a:ext>
            </a:extLst>
          </p:cNvPr>
          <p:cNvSpPr/>
          <p:nvPr/>
        </p:nvSpPr>
        <p:spPr>
          <a:xfrm>
            <a:off x="-2406" y="0"/>
            <a:ext cx="1867782" cy="1450848"/>
          </a:xfrm>
          <a:custGeom>
            <a:avLst/>
            <a:gdLst>
              <a:gd name="connsiteX0" fmla="*/ 578223 w 753035"/>
              <a:gd name="connsiteY0" fmla="*/ 0 h 766482"/>
              <a:gd name="connsiteX1" fmla="*/ 0 w 753035"/>
              <a:gd name="connsiteY1" fmla="*/ 0 h 766482"/>
              <a:gd name="connsiteX2" fmla="*/ 0 w 753035"/>
              <a:gd name="connsiteY2" fmla="*/ 618565 h 766482"/>
              <a:gd name="connsiteX3" fmla="*/ 336176 w 753035"/>
              <a:gd name="connsiteY3" fmla="*/ 766482 h 766482"/>
              <a:gd name="connsiteX4" fmla="*/ 753035 w 753035"/>
              <a:gd name="connsiteY4" fmla="*/ 389965 h 766482"/>
              <a:gd name="connsiteX5" fmla="*/ 578223 w 753035"/>
              <a:gd name="connsiteY5" fmla="*/ 0 h 76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035" h="766482">
                <a:moveTo>
                  <a:pt x="578223" y="0"/>
                </a:moveTo>
                <a:lnTo>
                  <a:pt x="0" y="0"/>
                </a:lnTo>
                <a:lnTo>
                  <a:pt x="0" y="618565"/>
                </a:lnTo>
                <a:lnTo>
                  <a:pt x="336176" y="766482"/>
                </a:lnTo>
                <a:lnTo>
                  <a:pt x="753035" y="389965"/>
                </a:lnTo>
                <a:lnTo>
                  <a:pt x="578223" y="0"/>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900" b="1" dirty="0"/>
              <a:t>MATLAB: GENERAL</a:t>
            </a:r>
          </a:p>
        </p:txBody>
      </p:sp>
      <p:sp>
        <p:nvSpPr>
          <p:cNvPr id="15" name="Content Placeholder 2">
            <a:extLst>
              <a:ext uri="{FF2B5EF4-FFF2-40B4-BE49-F238E27FC236}">
                <a16:creationId xmlns:a16="http://schemas.microsoft.com/office/drawing/2014/main" id="{79752194-C5B1-E747-A987-C45E38183A22}"/>
              </a:ext>
            </a:extLst>
          </p:cNvPr>
          <p:cNvSpPr>
            <a:spLocks noGrp="1"/>
          </p:cNvSpPr>
          <p:nvPr>
            <p:ph idx="13"/>
          </p:nvPr>
        </p:nvSpPr>
        <p:spPr>
          <a:xfrm>
            <a:off x="1853183" y="86246"/>
            <a:ext cx="10436789" cy="564701"/>
          </a:xfrm>
        </p:spPr>
        <p:txBody>
          <a:bodyPr anchor="ctr"/>
          <a:lstStyle>
            <a:lvl1pPr marL="0" indent="0">
              <a:buNone/>
              <a:defRPr/>
            </a:lvl1pPr>
            <a:lvl2pPr marL="457200" indent="0">
              <a:buNone/>
              <a:defRPr/>
            </a:lvl2pPr>
          </a:lstStyle>
          <a:p>
            <a:pPr lvl="0"/>
            <a:r>
              <a:rPr lang="en-US"/>
              <a:t>Edit Master text styles</a:t>
            </a:r>
          </a:p>
        </p:txBody>
      </p:sp>
    </p:spTree>
    <p:extLst>
      <p:ext uri="{BB962C8B-B14F-4D97-AF65-F5344CB8AC3E}">
        <p14:creationId xmlns:p14="http://schemas.microsoft.com/office/powerpoint/2010/main" val="2459978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_Title and Content">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FA6DCAA-C573-4D40-B567-F41920A1D57F}"/>
              </a:ext>
            </a:extLst>
          </p:cNvPr>
          <p:cNvSpPr/>
          <p:nvPr/>
        </p:nvSpPr>
        <p:spPr>
          <a:xfrm>
            <a:off x="838201" y="0"/>
            <a:ext cx="11353800" cy="73719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ontent Placeholder 2">
            <a:extLst>
              <a:ext uri="{FF2B5EF4-FFF2-40B4-BE49-F238E27FC236}">
                <a16:creationId xmlns:a16="http://schemas.microsoft.com/office/drawing/2014/main" id="{F385A5AF-F88E-F94C-B4A5-B8AF1E4B5AC7}"/>
              </a:ext>
            </a:extLst>
          </p:cNvPr>
          <p:cNvSpPr>
            <a:spLocks noGrp="1"/>
          </p:cNvSpPr>
          <p:nvPr>
            <p:ph idx="13"/>
          </p:nvPr>
        </p:nvSpPr>
        <p:spPr>
          <a:xfrm>
            <a:off x="1853183" y="86246"/>
            <a:ext cx="10436789" cy="564701"/>
          </a:xfrm>
        </p:spPr>
        <p:txBody>
          <a:bodyPr anchor="ctr"/>
          <a:lstStyle>
            <a:lvl1pPr marL="0" indent="0">
              <a:buNone/>
              <a:defRPr/>
            </a:lvl1pPr>
            <a:lvl2pPr marL="457200" indent="0">
              <a:buNone/>
              <a:defRPr/>
            </a:lvl2pPr>
          </a:lstStyle>
          <a:p>
            <a:pPr lvl="0"/>
            <a:r>
              <a:rPr lang="en-US"/>
              <a:t>Edit Master text styles</a:t>
            </a:r>
          </a:p>
        </p:txBody>
      </p:sp>
      <p:sp>
        <p:nvSpPr>
          <p:cNvPr id="3" name="Content Placeholder 2">
            <a:extLst>
              <a:ext uri="{FF2B5EF4-FFF2-40B4-BE49-F238E27FC236}">
                <a16:creationId xmlns:a16="http://schemas.microsoft.com/office/drawing/2014/main" id="{AC683ABF-13EE-A649-9793-85A526A32ADC}"/>
              </a:ext>
            </a:extLst>
          </p:cNvPr>
          <p:cNvSpPr>
            <a:spLocks noGrp="1"/>
          </p:cNvSpPr>
          <p:nvPr>
            <p:ph idx="1"/>
          </p:nvPr>
        </p:nvSpPr>
        <p:spPr>
          <a:xfrm>
            <a:off x="838200" y="1410789"/>
            <a:ext cx="10515600" cy="47661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BFD59A-4D1A-8340-ABD1-18AB88F41802}"/>
              </a:ext>
            </a:extLst>
          </p:cNvPr>
          <p:cNvSpPr>
            <a:spLocks noGrp="1"/>
          </p:cNvSpPr>
          <p:nvPr>
            <p:ph type="dt" sz="half" idx="10"/>
          </p:nvPr>
        </p:nvSpPr>
        <p:spPr/>
        <p:txBody>
          <a:bodyPr/>
          <a:lstStyle/>
          <a:p>
            <a:fld id="{48D94E7F-E57E-DF41-A6D9-25A2B9FB1FED}" type="datetimeFigureOut">
              <a:rPr lang="en-US" smtClean="0"/>
              <a:t>11/23/21</a:t>
            </a:fld>
            <a:endParaRPr lang="en-US"/>
          </a:p>
        </p:txBody>
      </p:sp>
      <p:sp>
        <p:nvSpPr>
          <p:cNvPr id="6" name="Slide Number Placeholder 5">
            <a:extLst>
              <a:ext uri="{FF2B5EF4-FFF2-40B4-BE49-F238E27FC236}">
                <a16:creationId xmlns:a16="http://schemas.microsoft.com/office/drawing/2014/main" id="{0848DF69-2DB6-ED49-A245-3DE699B6BCFC}"/>
              </a:ext>
            </a:extLst>
          </p:cNvPr>
          <p:cNvSpPr>
            <a:spLocks noGrp="1"/>
          </p:cNvSpPr>
          <p:nvPr>
            <p:ph type="sldNum" sz="quarter" idx="12"/>
          </p:nvPr>
        </p:nvSpPr>
        <p:spPr/>
        <p:txBody>
          <a:bodyPr/>
          <a:lstStyle/>
          <a:p>
            <a:fld id="{FE8812F9-AB32-7F48-841F-60E7D6AD8850}" type="slidenum">
              <a:rPr lang="en-US" smtClean="0"/>
              <a:t>‹#›</a:t>
            </a:fld>
            <a:endParaRPr lang="en-US"/>
          </a:p>
        </p:txBody>
      </p:sp>
      <p:sp>
        <p:nvSpPr>
          <p:cNvPr id="22" name="Freeform 21">
            <a:extLst>
              <a:ext uri="{FF2B5EF4-FFF2-40B4-BE49-F238E27FC236}">
                <a16:creationId xmlns:a16="http://schemas.microsoft.com/office/drawing/2014/main" id="{C76911CA-1F33-4A44-A123-DF84D45F4DAD}"/>
              </a:ext>
            </a:extLst>
          </p:cNvPr>
          <p:cNvSpPr/>
          <p:nvPr/>
        </p:nvSpPr>
        <p:spPr>
          <a:xfrm>
            <a:off x="-2406" y="0"/>
            <a:ext cx="1867782" cy="1450848"/>
          </a:xfrm>
          <a:custGeom>
            <a:avLst/>
            <a:gdLst>
              <a:gd name="connsiteX0" fmla="*/ 578223 w 753035"/>
              <a:gd name="connsiteY0" fmla="*/ 0 h 766482"/>
              <a:gd name="connsiteX1" fmla="*/ 0 w 753035"/>
              <a:gd name="connsiteY1" fmla="*/ 0 h 766482"/>
              <a:gd name="connsiteX2" fmla="*/ 0 w 753035"/>
              <a:gd name="connsiteY2" fmla="*/ 618565 h 766482"/>
              <a:gd name="connsiteX3" fmla="*/ 336176 w 753035"/>
              <a:gd name="connsiteY3" fmla="*/ 766482 h 766482"/>
              <a:gd name="connsiteX4" fmla="*/ 753035 w 753035"/>
              <a:gd name="connsiteY4" fmla="*/ 389965 h 766482"/>
              <a:gd name="connsiteX5" fmla="*/ 578223 w 753035"/>
              <a:gd name="connsiteY5" fmla="*/ 0 h 76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035" h="766482">
                <a:moveTo>
                  <a:pt x="578223" y="0"/>
                </a:moveTo>
                <a:lnTo>
                  <a:pt x="0" y="0"/>
                </a:lnTo>
                <a:lnTo>
                  <a:pt x="0" y="618565"/>
                </a:lnTo>
                <a:lnTo>
                  <a:pt x="336176" y="766482"/>
                </a:lnTo>
                <a:lnTo>
                  <a:pt x="753035" y="389965"/>
                </a:lnTo>
                <a:lnTo>
                  <a:pt x="578223"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900" b="1" dirty="0"/>
              <a:t>CONTEXT</a:t>
            </a:r>
          </a:p>
        </p:txBody>
      </p:sp>
    </p:spTree>
    <p:extLst>
      <p:ext uri="{BB962C8B-B14F-4D97-AF65-F5344CB8AC3E}">
        <p14:creationId xmlns:p14="http://schemas.microsoft.com/office/powerpoint/2010/main" val="2774297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8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683ABF-13EE-A649-9793-85A526A32ADC}"/>
              </a:ext>
            </a:extLst>
          </p:cNvPr>
          <p:cNvSpPr>
            <a:spLocks noGrp="1"/>
          </p:cNvSpPr>
          <p:nvPr>
            <p:ph idx="1"/>
          </p:nvPr>
        </p:nvSpPr>
        <p:spPr>
          <a:xfrm>
            <a:off x="838200" y="1410789"/>
            <a:ext cx="10515600" cy="47661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BFD59A-4D1A-8340-ABD1-18AB88F41802}"/>
              </a:ext>
            </a:extLst>
          </p:cNvPr>
          <p:cNvSpPr>
            <a:spLocks noGrp="1"/>
          </p:cNvSpPr>
          <p:nvPr>
            <p:ph type="dt" sz="half" idx="10"/>
          </p:nvPr>
        </p:nvSpPr>
        <p:spPr/>
        <p:txBody>
          <a:bodyPr/>
          <a:lstStyle/>
          <a:p>
            <a:fld id="{48D94E7F-E57E-DF41-A6D9-25A2B9FB1FED}" type="datetimeFigureOut">
              <a:rPr lang="en-US" smtClean="0"/>
              <a:t>11/23/21</a:t>
            </a:fld>
            <a:endParaRPr lang="en-US"/>
          </a:p>
        </p:txBody>
      </p:sp>
      <p:sp>
        <p:nvSpPr>
          <p:cNvPr id="6" name="Slide Number Placeholder 5">
            <a:extLst>
              <a:ext uri="{FF2B5EF4-FFF2-40B4-BE49-F238E27FC236}">
                <a16:creationId xmlns:a16="http://schemas.microsoft.com/office/drawing/2014/main" id="{0848DF69-2DB6-ED49-A245-3DE699B6BCFC}"/>
              </a:ext>
            </a:extLst>
          </p:cNvPr>
          <p:cNvSpPr>
            <a:spLocks noGrp="1"/>
          </p:cNvSpPr>
          <p:nvPr>
            <p:ph type="sldNum" sz="quarter" idx="12"/>
          </p:nvPr>
        </p:nvSpPr>
        <p:spPr/>
        <p:txBody>
          <a:bodyPr/>
          <a:lstStyle/>
          <a:p>
            <a:fld id="{FE8812F9-AB32-7F48-841F-60E7D6AD8850}" type="slidenum">
              <a:rPr lang="en-US" smtClean="0"/>
              <a:t>‹#›</a:t>
            </a:fld>
            <a:endParaRPr lang="en-US"/>
          </a:p>
        </p:txBody>
      </p:sp>
      <p:sp>
        <p:nvSpPr>
          <p:cNvPr id="11" name="Rectangle 10">
            <a:extLst>
              <a:ext uri="{FF2B5EF4-FFF2-40B4-BE49-F238E27FC236}">
                <a16:creationId xmlns:a16="http://schemas.microsoft.com/office/drawing/2014/main" id="{947DDF80-1F88-B842-A1E3-DF8008D0C1B9}"/>
              </a:ext>
            </a:extLst>
          </p:cNvPr>
          <p:cNvSpPr/>
          <p:nvPr/>
        </p:nvSpPr>
        <p:spPr>
          <a:xfrm>
            <a:off x="838201" y="0"/>
            <a:ext cx="11353800" cy="737192"/>
          </a:xfrm>
          <a:prstGeom prst="rect">
            <a:avLst/>
          </a:prstGeom>
          <a:solidFill>
            <a:srgbClr val="FFED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0EEC9929-1C8A-044E-BAB5-958DEE4522F1}"/>
              </a:ext>
            </a:extLst>
          </p:cNvPr>
          <p:cNvSpPr/>
          <p:nvPr/>
        </p:nvSpPr>
        <p:spPr>
          <a:xfrm>
            <a:off x="-2406" y="0"/>
            <a:ext cx="1867782" cy="1450848"/>
          </a:xfrm>
          <a:custGeom>
            <a:avLst/>
            <a:gdLst>
              <a:gd name="connsiteX0" fmla="*/ 578223 w 753035"/>
              <a:gd name="connsiteY0" fmla="*/ 0 h 766482"/>
              <a:gd name="connsiteX1" fmla="*/ 0 w 753035"/>
              <a:gd name="connsiteY1" fmla="*/ 0 h 766482"/>
              <a:gd name="connsiteX2" fmla="*/ 0 w 753035"/>
              <a:gd name="connsiteY2" fmla="*/ 618565 h 766482"/>
              <a:gd name="connsiteX3" fmla="*/ 336176 w 753035"/>
              <a:gd name="connsiteY3" fmla="*/ 766482 h 766482"/>
              <a:gd name="connsiteX4" fmla="*/ 753035 w 753035"/>
              <a:gd name="connsiteY4" fmla="*/ 389965 h 766482"/>
              <a:gd name="connsiteX5" fmla="*/ 578223 w 753035"/>
              <a:gd name="connsiteY5" fmla="*/ 0 h 76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035" h="766482">
                <a:moveTo>
                  <a:pt x="578223" y="0"/>
                </a:moveTo>
                <a:lnTo>
                  <a:pt x="0" y="0"/>
                </a:lnTo>
                <a:lnTo>
                  <a:pt x="0" y="618565"/>
                </a:lnTo>
                <a:lnTo>
                  <a:pt x="336176" y="766482"/>
                </a:lnTo>
                <a:lnTo>
                  <a:pt x="753035" y="389965"/>
                </a:lnTo>
                <a:lnTo>
                  <a:pt x="578223"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900" b="1" dirty="0">
                <a:solidFill>
                  <a:schemeClr val="tx1"/>
                </a:solidFill>
              </a:rPr>
              <a:t>EXAMPLES</a:t>
            </a:r>
          </a:p>
        </p:txBody>
      </p:sp>
      <p:sp>
        <p:nvSpPr>
          <p:cNvPr id="15" name="Content Placeholder 2">
            <a:extLst>
              <a:ext uri="{FF2B5EF4-FFF2-40B4-BE49-F238E27FC236}">
                <a16:creationId xmlns:a16="http://schemas.microsoft.com/office/drawing/2014/main" id="{79752194-C5B1-E747-A987-C45E38183A22}"/>
              </a:ext>
            </a:extLst>
          </p:cNvPr>
          <p:cNvSpPr>
            <a:spLocks noGrp="1"/>
          </p:cNvSpPr>
          <p:nvPr>
            <p:ph idx="13"/>
          </p:nvPr>
        </p:nvSpPr>
        <p:spPr>
          <a:xfrm>
            <a:off x="1853183" y="86246"/>
            <a:ext cx="10436789" cy="564701"/>
          </a:xfrm>
        </p:spPr>
        <p:txBody>
          <a:bodyPr anchor="ctr"/>
          <a:lstStyle>
            <a:lvl1pPr marL="0" indent="0">
              <a:buNone/>
              <a:defRPr/>
            </a:lvl1pPr>
            <a:lvl2pPr marL="457200" indent="0">
              <a:buNone/>
              <a:defRPr/>
            </a:lvl2pPr>
          </a:lstStyle>
          <a:p>
            <a:pPr lvl="0"/>
            <a:r>
              <a:rPr lang="en-US"/>
              <a:t>Edit Master text styles</a:t>
            </a:r>
          </a:p>
        </p:txBody>
      </p:sp>
    </p:spTree>
    <p:extLst>
      <p:ext uri="{BB962C8B-B14F-4D97-AF65-F5344CB8AC3E}">
        <p14:creationId xmlns:p14="http://schemas.microsoft.com/office/powerpoint/2010/main" val="375691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5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683ABF-13EE-A649-9793-85A526A32ADC}"/>
              </a:ext>
            </a:extLst>
          </p:cNvPr>
          <p:cNvSpPr>
            <a:spLocks noGrp="1"/>
          </p:cNvSpPr>
          <p:nvPr>
            <p:ph idx="1"/>
          </p:nvPr>
        </p:nvSpPr>
        <p:spPr>
          <a:xfrm>
            <a:off x="3460902" y="339634"/>
            <a:ext cx="8439360" cy="62048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a:extLst>
              <a:ext uri="{FF2B5EF4-FFF2-40B4-BE49-F238E27FC236}">
                <a16:creationId xmlns:a16="http://schemas.microsoft.com/office/drawing/2014/main" id="{D3A5EA7F-A4C6-C347-AB04-65D4316F6615}"/>
              </a:ext>
            </a:extLst>
          </p:cNvPr>
          <p:cNvSpPr/>
          <p:nvPr/>
        </p:nvSpPr>
        <p:spPr>
          <a:xfrm>
            <a:off x="-1" y="0"/>
            <a:ext cx="3135087" cy="685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EA4842A0-5CAB-5848-8826-8B48E74246AD}"/>
              </a:ext>
            </a:extLst>
          </p:cNvPr>
          <p:cNvSpPr/>
          <p:nvPr/>
        </p:nvSpPr>
        <p:spPr>
          <a:xfrm>
            <a:off x="-2406" y="0"/>
            <a:ext cx="1867782" cy="1450848"/>
          </a:xfrm>
          <a:custGeom>
            <a:avLst/>
            <a:gdLst>
              <a:gd name="connsiteX0" fmla="*/ 578223 w 753035"/>
              <a:gd name="connsiteY0" fmla="*/ 0 h 766482"/>
              <a:gd name="connsiteX1" fmla="*/ 0 w 753035"/>
              <a:gd name="connsiteY1" fmla="*/ 0 h 766482"/>
              <a:gd name="connsiteX2" fmla="*/ 0 w 753035"/>
              <a:gd name="connsiteY2" fmla="*/ 618565 h 766482"/>
              <a:gd name="connsiteX3" fmla="*/ 336176 w 753035"/>
              <a:gd name="connsiteY3" fmla="*/ 766482 h 766482"/>
              <a:gd name="connsiteX4" fmla="*/ 753035 w 753035"/>
              <a:gd name="connsiteY4" fmla="*/ 389965 h 766482"/>
              <a:gd name="connsiteX5" fmla="*/ 578223 w 753035"/>
              <a:gd name="connsiteY5" fmla="*/ 0 h 76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035" h="766482">
                <a:moveTo>
                  <a:pt x="578223" y="0"/>
                </a:moveTo>
                <a:lnTo>
                  <a:pt x="0" y="0"/>
                </a:lnTo>
                <a:lnTo>
                  <a:pt x="0" y="618565"/>
                </a:lnTo>
                <a:lnTo>
                  <a:pt x="336176" y="766482"/>
                </a:lnTo>
                <a:lnTo>
                  <a:pt x="753035" y="389965"/>
                </a:lnTo>
                <a:lnTo>
                  <a:pt x="578223"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900" b="1" dirty="0">
                <a:solidFill>
                  <a:schemeClr val="bg1"/>
                </a:solidFill>
              </a:rPr>
              <a:t>IN CLASS EXERCISE</a:t>
            </a:r>
          </a:p>
        </p:txBody>
      </p:sp>
    </p:spTree>
    <p:extLst>
      <p:ext uri="{BB962C8B-B14F-4D97-AF65-F5344CB8AC3E}">
        <p14:creationId xmlns:p14="http://schemas.microsoft.com/office/powerpoint/2010/main" val="2252422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6_Title and Content">
    <p:bg>
      <p:bgRef idx="1001">
        <a:schemeClr val="bg1"/>
      </p:bgRef>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683ABF-13EE-A649-9793-85A526A32ADC}"/>
              </a:ext>
            </a:extLst>
          </p:cNvPr>
          <p:cNvSpPr>
            <a:spLocks noGrp="1"/>
          </p:cNvSpPr>
          <p:nvPr>
            <p:ph idx="1"/>
          </p:nvPr>
        </p:nvSpPr>
        <p:spPr>
          <a:xfrm>
            <a:off x="1865376" y="339634"/>
            <a:ext cx="10034886" cy="62048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reeform 7">
            <a:extLst>
              <a:ext uri="{FF2B5EF4-FFF2-40B4-BE49-F238E27FC236}">
                <a16:creationId xmlns:a16="http://schemas.microsoft.com/office/drawing/2014/main" id="{6B64299C-732A-754B-A77E-B35AD7C63D01}"/>
              </a:ext>
            </a:extLst>
          </p:cNvPr>
          <p:cNvSpPr/>
          <p:nvPr/>
        </p:nvSpPr>
        <p:spPr>
          <a:xfrm>
            <a:off x="-2406" y="0"/>
            <a:ext cx="1867782" cy="1450848"/>
          </a:xfrm>
          <a:custGeom>
            <a:avLst/>
            <a:gdLst>
              <a:gd name="connsiteX0" fmla="*/ 578223 w 753035"/>
              <a:gd name="connsiteY0" fmla="*/ 0 h 766482"/>
              <a:gd name="connsiteX1" fmla="*/ 0 w 753035"/>
              <a:gd name="connsiteY1" fmla="*/ 0 h 766482"/>
              <a:gd name="connsiteX2" fmla="*/ 0 w 753035"/>
              <a:gd name="connsiteY2" fmla="*/ 618565 h 766482"/>
              <a:gd name="connsiteX3" fmla="*/ 336176 w 753035"/>
              <a:gd name="connsiteY3" fmla="*/ 766482 h 766482"/>
              <a:gd name="connsiteX4" fmla="*/ 753035 w 753035"/>
              <a:gd name="connsiteY4" fmla="*/ 389965 h 766482"/>
              <a:gd name="connsiteX5" fmla="*/ 578223 w 753035"/>
              <a:gd name="connsiteY5" fmla="*/ 0 h 76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035" h="766482">
                <a:moveTo>
                  <a:pt x="578223" y="0"/>
                </a:moveTo>
                <a:lnTo>
                  <a:pt x="0" y="0"/>
                </a:lnTo>
                <a:lnTo>
                  <a:pt x="0" y="618565"/>
                </a:lnTo>
                <a:lnTo>
                  <a:pt x="336176" y="766482"/>
                </a:lnTo>
                <a:lnTo>
                  <a:pt x="753035" y="389965"/>
                </a:lnTo>
                <a:lnTo>
                  <a:pt x="578223"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900" b="1" dirty="0">
                <a:solidFill>
                  <a:schemeClr val="bg1"/>
                </a:solidFill>
              </a:rPr>
              <a:t>CONCEPTS SUMMARY</a:t>
            </a:r>
          </a:p>
        </p:txBody>
      </p:sp>
    </p:spTree>
    <p:extLst>
      <p:ext uri="{BB962C8B-B14F-4D97-AF65-F5344CB8AC3E}">
        <p14:creationId xmlns:p14="http://schemas.microsoft.com/office/powerpoint/2010/main" val="139127947"/>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0_Title and Content">
    <p:bg>
      <p:bgRef idx="1001">
        <a:schemeClr val="bg1"/>
      </p:bgRef>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683ABF-13EE-A649-9793-85A526A32ADC}"/>
              </a:ext>
            </a:extLst>
          </p:cNvPr>
          <p:cNvSpPr>
            <a:spLocks noGrp="1"/>
          </p:cNvSpPr>
          <p:nvPr>
            <p:ph idx="1"/>
          </p:nvPr>
        </p:nvSpPr>
        <p:spPr>
          <a:xfrm>
            <a:off x="1865376" y="339634"/>
            <a:ext cx="10034886" cy="62048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reeform 7">
            <a:extLst>
              <a:ext uri="{FF2B5EF4-FFF2-40B4-BE49-F238E27FC236}">
                <a16:creationId xmlns:a16="http://schemas.microsoft.com/office/drawing/2014/main" id="{6B64299C-732A-754B-A77E-B35AD7C63D01}"/>
              </a:ext>
            </a:extLst>
          </p:cNvPr>
          <p:cNvSpPr/>
          <p:nvPr/>
        </p:nvSpPr>
        <p:spPr>
          <a:xfrm>
            <a:off x="-2406" y="0"/>
            <a:ext cx="1867782" cy="1450848"/>
          </a:xfrm>
          <a:custGeom>
            <a:avLst/>
            <a:gdLst>
              <a:gd name="connsiteX0" fmla="*/ 578223 w 753035"/>
              <a:gd name="connsiteY0" fmla="*/ 0 h 766482"/>
              <a:gd name="connsiteX1" fmla="*/ 0 w 753035"/>
              <a:gd name="connsiteY1" fmla="*/ 0 h 766482"/>
              <a:gd name="connsiteX2" fmla="*/ 0 w 753035"/>
              <a:gd name="connsiteY2" fmla="*/ 618565 h 766482"/>
              <a:gd name="connsiteX3" fmla="*/ 336176 w 753035"/>
              <a:gd name="connsiteY3" fmla="*/ 766482 h 766482"/>
              <a:gd name="connsiteX4" fmla="*/ 753035 w 753035"/>
              <a:gd name="connsiteY4" fmla="*/ 389965 h 766482"/>
              <a:gd name="connsiteX5" fmla="*/ 578223 w 753035"/>
              <a:gd name="connsiteY5" fmla="*/ 0 h 76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035" h="766482">
                <a:moveTo>
                  <a:pt x="578223" y="0"/>
                </a:moveTo>
                <a:lnTo>
                  <a:pt x="0" y="0"/>
                </a:lnTo>
                <a:lnTo>
                  <a:pt x="0" y="618565"/>
                </a:lnTo>
                <a:lnTo>
                  <a:pt x="336176" y="766482"/>
                </a:lnTo>
                <a:lnTo>
                  <a:pt x="753035" y="389965"/>
                </a:lnTo>
                <a:lnTo>
                  <a:pt x="578223"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900" b="1" dirty="0">
                <a:solidFill>
                  <a:schemeClr val="bg1"/>
                </a:solidFill>
              </a:rPr>
              <a:t>FUNCTIONS SUMMARY</a:t>
            </a:r>
          </a:p>
        </p:txBody>
      </p:sp>
    </p:spTree>
    <p:extLst>
      <p:ext uri="{BB962C8B-B14F-4D97-AF65-F5344CB8AC3E}">
        <p14:creationId xmlns:p14="http://schemas.microsoft.com/office/powerpoint/2010/main" val="1495723238"/>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A486A4-3E1E-334A-8DD9-F507926DE2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6AAB2E1-7A5C-6C4E-8927-810523B889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D0F3CA-2850-2647-9799-070497B5B5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D94E7F-E57E-DF41-A6D9-25A2B9FB1FED}" type="datetimeFigureOut">
              <a:rPr lang="en-US" smtClean="0"/>
              <a:t>11/23/21</a:t>
            </a:fld>
            <a:endParaRPr lang="en-US"/>
          </a:p>
        </p:txBody>
      </p:sp>
      <p:sp>
        <p:nvSpPr>
          <p:cNvPr id="5" name="Footer Placeholder 4">
            <a:extLst>
              <a:ext uri="{FF2B5EF4-FFF2-40B4-BE49-F238E27FC236}">
                <a16:creationId xmlns:a16="http://schemas.microsoft.com/office/drawing/2014/main" id="{F64B6178-AD18-C849-A8F5-EF21E08182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BC32EEE-A74F-BA43-870C-B3E49A799A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8812F9-AB32-7F48-841F-60E7D6AD8850}" type="slidenum">
              <a:rPr lang="en-US" smtClean="0"/>
              <a:t>‹#›</a:t>
            </a:fld>
            <a:endParaRPr lang="en-US"/>
          </a:p>
        </p:txBody>
      </p:sp>
    </p:spTree>
    <p:extLst>
      <p:ext uri="{BB962C8B-B14F-4D97-AF65-F5344CB8AC3E}">
        <p14:creationId xmlns:p14="http://schemas.microsoft.com/office/powerpoint/2010/main" val="346997095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emf"/><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6.png"/><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37.emf"/></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7.emf"/><Relationship Id="rId7"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8CD1E-A279-2C4C-AF62-3A0BB80E7D0F}"/>
              </a:ext>
            </a:extLst>
          </p:cNvPr>
          <p:cNvSpPr>
            <a:spLocks noGrp="1"/>
          </p:cNvSpPr>
          <p:nvPr>
            <p:ph type="ctrTitle"/>
          </p:nvPr>
        </p:nvSpPr>
        <p:spPr/>
        <p:txBody>
          <a:bodyPr>
            <a:normAutofit fontScale="90000"/>
          </a:bodyPr>
          <a:lstStyle/>
          <a:p>
            <a:r>
              <a:rPr lang="en-US" dirty="0"/>
              <a:t>MATLAB for Scientists</a:t>
            </a:r>
            <a:br>
              <a:rPr lang="en-US" dirty="0"/>
            </a:br>
            <a:r>
              <a:rPr lang="en-US" dirty="0"/>
              <a:t>Lecture 9: </a:t>
            </a:r>
            <a:br>
              <a:rPr lang="en-US" dirty="0"/>
            </a:br>
            <a:r>
              <a:rPr lang="en-US" sz="3300" dirty="0"/>
              <a:t>Image analysis II</a:t>
            </a:r>
          </a:p>
        </p:txBody>
      </p:sp>
    </p:spTree>
    <p:extLst>
      <p:ext uri="{BB962C8B-B14F-4D97-AF65-F5344CB8AC3E}">
        <p14:creationId xmlns:p14="http://schemas.microsoft.com/office/powerpoint/2010/main" val="38572968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0CDA898-4518-BB4B-8506-DD6F320AD93B}"/>
              </a:ext>
            </a:extLst>
          </p:cNvPr>
          <p:cNvSpPr>
            <a:spLocks noGrp="1"/>
          </p:cNvSpPr>
          <p:nvPr>
            <p:ph idx="13"/>
          </p:nvPr>
        </p:nvSpPr>
        <p:spPr/>
        <p:txBody>
          <a:bodyPr/>
          <a:lstStyle/>
          <a:p>
            <a:r>
              <a:rPr lang="en-US" dirty="0"/>
              <a:t>Image thresholding</a:t>
            </a:r>
          </a:p>
        </p:txBody>
      </p:sp>
      <p:sp>
        <p:nvSpPr>
          <p:cNvPr id="2" name="TextBox 1">
            <a:extLst>
              <a:ext uri="{FF2B5EF4-FFF2-40B4-BE49-F238E27FC236}">
                <a16:creationId xmlns:a16="http://schemas.microsoft.com/office/drawing/2014/main" id="{CC23CC7F-0388-8943-84C1-432DE1426B58}"/>
              </a:ext>
            </a:extLst>
          </p:cNvPr>
          <p:cNvSpPr txBox="1"/>
          <p:nvPr/>
        </p:nvSpPr>
        <p:spPr>
          <a:xfrm>
            <a:off x="0" y="1412042"/>
            <a:ext cx="11968278" cy="3416320"/>
          </a:xfrm>
          <a:prstGeom prst="rect">
            <a:avLst/>
          </a:prstGeom>
          <a:noFill/>
        </p:spPr>
        <p:txBody>
          <a:bodyPr wrap="square" rtlCol="0">
            <a:spAutoFit/>
          </a:bodyPr>
          <a:lstStyle/>
          <a:p>
            <a:pPr marL="285750" indent="-285750">
              <a:buFont typeface="Wingdings" pitchFamily="2" charset="2"/>
              <a:buChar char="Ø"/>
            </a:pPr>
            <a:r>
              <a:rPr lang="en-US" sz="2400" b="1" dirty="0"/>
              <a:t>Thresholding</a:t>
            </a:r>
            <a:r>
              <a:rPr lang="en-US" sz="2400" dirty="0"/>
              <a:t> is used to </a:t>
            </a:r>
            <a:r>
              <a:rPr lang="en-US" sz="2400" i="1" dirty="0"/>
              <a:t>create a mask </a:t>
            </a:r>
            <a:r>
              <a:rPr lang="en-US" sz="2400" dirty="0"/>
              <a:t>of a </a:t>
            </a:r>
            <a:r>
              <a:rPr lang="en-US" sz="2400" b="1" u="sng" dirty="0">
                <a:solidFill>
                  <a:schemeClr val="bg1">
                    <a:lumMod val="50000"/>
                  </a:schemeClr>
                </a:solidFill>
              </a:rPr>
              <a:t>grayscale</a:t>
            </a:r>
            <a:r>
              <a:rPr lang="en-US" sz="2400" dirty="0"/>
              <a:t> image to hide all objects  that are not of interest (if in RGB, must be converted to grayscale!)</a:t>
            </a:r>
          </a:p>
          <a:p>
            <a:pPr marL="285750" indent="-285750">
              <a:buFont typeface="Wingdings" pitchFamily="2" charset="2"/>
              <a:buChar char="Ø"/>
            </a:pPr>
            <a:endParaRPr lang="en-US" sz="2400" dirty="0"/>
          </a:p>
          <a:p>
            <a:pPr marL="285750" indent="-285750">
              <a:buFont typeface="Wingdings" pitchFamily="2" charset="2"/>
              <a:buChar char="Ø"/>
            </a:pPr>
            <a:r>
              <a:rPr lang="en-US" sz="2400" dirty="0"/>
              <a:t>This is done by creating a binary version of an image &amp; setting all pixels whose intensity values are above a desired threshold level = 1,and all remaining pixels = 0</a:t>
            </a:r>
          </a:p>
          <a:p>
            <a:pPr marL="285750" indent="-285750">
              <a:buFont typeface="Wingdings" pitchFamily="2" charset="2"/>
              <a:buChar char="Ø"/>
            </a:pPr>
            <a:endParaRPr lang="en-US" sz="2400" dirty="0"/>
          </a:p>
          <a:p>
            <a:pPr marL="285750" indent="-285750">
              <a:buFont typeface="Wingdings" pitchFamily="2" charset="2"/>
              <a:buChar char="Ø"/>
            </a:pPr>
            <a:r>
              <a:rPr lang="en-US" sz="2400" dirty="0"/>
              <a:t>Global thresholding:</a:t>
            </a:r>
          </a:p>
          <a:p>
            <a:pPr lvl="1"/>
            <a:r>
              <a:rPr lang="en-US" sz="2400" dirty="0"/>
              <a:t>G(</a:t>
            </a:r>
            <a:r>
              <a:rPr lang="en-US" sz="2400" dirty="0" err="1"/>
              <a:t>x,y</a:t>
            </a:r>
            <a:r>
              <a:rPr lang="en-US" sz="2400" dirty="0"/>
              <a:t>) = 0 if f(</a:t>
            </a:r>
            <a:r>
              <a:rPr lang="en-US" sz="2400" dirty="0" err="1"/>
              <a:t>x,y</a:t>
            </a:r>
            <a:r>
              <a:rPr lang="en-US" sz="2400" dirty="0"/>
              <a:t>) &lt; = Threshold			</a:t>
            </a:r>
          </a:p>
          <a:p>
            <a:pPr lvl="1"/>
            <a:r>
              <a:rPr lang="en-US" sz="2400" dirty="0"/>
              <a:t>G(</a:t>
            </a:r>
            <a:r>
              <a:rPr lang="en-US" sz="2400" dirty="0" err="1"/>
              <a:t>x,y</a:t>
            </a:r>
            <a:r>
              <a:rPr lang="en-US" sz="2400" dirty="0"/>
              <a:t>) = 1 if f(</a:t>
            </a:r>
            <a:r>
              <a:rPr lang="en-US" sz="2400" dirty="0" err="1"/>
              <a:t>x,y</a:t>
            </a:r>
            <a:r>
              <a:rPr lang="en-US" sz="2400" dirty="0"/>
              <a:t>) &gt; Threshold</a:t>
            </a:r>
          </a:p>
        </p:txBody>
      </p:sp>
      <p:pic>
        <p:nvPicPr>
          <p:cNvPr id="4" name="Picture 3">
            <a:extLst>
              <a:ext uri="{FF2B5EF4-FFF2-40B4-BE49-F238E27FC236}">
                <a16:creationId xmlns:a16="http://schemas.microsoft.com/office/drawing/2014/main" id="{28FEDF83-DDB6-3A41-9E8C-0D60B7CAB3ED}"/>
              </a:ext>
            </a:extLst>
          </p:cNvPr>
          <p:cNvPicPr>
            <a:picLocks noChangeAspect="1"/>
          </p:cNvPicPr>
          <p:nvPr/>
        </p:nvPicPr>
        <p:blipFill rotWithShape="1">
          <a:blip r:embed="rId3"/>
          <a:srcRect t="39428" b="42667"/>
          <a:stretch/>
        </p:blipFill>
        <p:spPr>
          <a:xfrm>
            <a:off x="-485959" y="5165653"/>
            <a:ext cx="13163917" cy="1767726"/>
          </a:xfrm>
          <a:prstGeom prst="rect">
            <a:avLst/>
          </a:prstGeom>
        </p:spPr>
      </p:pic>
      <p:sp>
        <p:nvSpPr>
          <p:cNvPr id="6" name="TextBox 5">
            <a:extLst>
              <a:ext uri="{FF2B5EF4-FFF2-40B4-BE49-F238E27FC236}">
                <a16:creationId xmlns:a16="http://schemas.microsoft.com/office/drawing/2014/main" id="{9ED69283-DF48-E040-965D-958EFCDFAC61}"/>
              </a:ext>
            </a:extLst>
          </p:cNvPr>
          <p:cNvSpPr txBox="1"/>
          <p:nvPr/>
        </p:nvSpPr>
        <p:spPr>
          <a:xfrm>
            <a:off x="1706880" y="4940792"/>
            <a:ext cx="979755" cy="369332"/>
          </a:xfrm>
          <a:prstGeom prst="rect">
            <a:avLst/>
          </a:prstGeom>
          <a:noFill/>
        </p:spPr>
        <p:txBody>
          <a:bodyPr wrap="none" rtlCol="0">
            <a:spAutoFit/>
          </a:bodyPr>
          <a:lstStyle/>
          <a:p>
            <a:r>
              <a:rPr lang="en-US" dirty="0"/>
              <a:t>Original</a:t>
            </a:r>
          </a:p>
        </p:txBody>
      </p:sp>
      <p:sp>
        <p:nvSpPr>
          <p:cNvPr id="7" name="TextBox 6">
            <a:extLst>
              <a:ext uri="{FF2B5EF4-FFF2-40B4-BE49-F238E27FC236}">
                <a16:creationId xmlns:a16="http://schemas.microsoft.com/office/drawing/2014/main" id="{7E95D2C2-59BF-1D46-A45C-39F550149488}"/>
              </a:ext>
            </a:extLst>
          </p:cNvPr>
          <p:cNvSpPr txBox="1"/>
          <p:nvPr/>
        </p:nvSpPr>
        <p:spPr>
          <a:xfrm>
            <a:off x="4267768" y="4940792"/>
            <a:ext cx="1223412" cy="369332"/>
          </a:xfrm>
          <a:prstGeom prst="rect">
            <a:avLst/>
          </a:prstGeom>
          <a:noFill/>
        </p:spPr>
        <p:txBody>
          <a:bodyPr wrap="none" rtlCol="0">
            <a:spAutoFit/>
          </a:bodyPr>
          <a:lstStyle/>
          <a:p>
            <a:r>
              <a:rPr lang="en-US" dirty="0"/>
              <a:t>Grayscale</a:t>
            </a:r>
          </a:p>
        </p:txBody>
      </p:sp>
      <p:sp>
        <p:nvSpPr>
          <p:cNvPr id="8" name="TextBox 7">
            <a:extLst>
              <a:ext uri="{FF2B5EF4-FFF2-40B4-BE49-F238E27FC236}">
                <a16:creationId xmlns:a16="http://schemas.microsoft.com/office/drawing/2014/main" id="{8A2B7768-3A96-9C43-A512-70DBCDC90038}"/>
              </a:ext>
            </a:extLst>
          </p:cNvPr>
          <p:cNvSpPr txBox="1"/>
          <p:nvPr/>
        </p:nvSpPr>
        <p:spPr>
          <a:xfrm>
            <a:off x="6320385" y="4940792"/>
            <a:ext cx="2723823" cy="369332"/>
          </a:xfrm>
          <a:prstGeom prst="rect">
            <a:avLst/>
          </a:prstGeom>
          <a:noFill/>
        </p:spPr>
        <p:txBody>
          <a:bodyPr wrap="none" rtlCol="0">
            <a:spAutoFit/>
          </a:bodyPr>
          <a:lstStyle/>
          <a:p>
            <a:r>
              <a:rPr lang="en-US" dirty="0"/>
              <a:t>Mask with high threshold</a:t>
            </a:r>
          </a:p>
        </p:txBody>
      </p:sp>
      <p:sp>
        <p:nvSpPr>
          <p:cNvPr id="9" name="TextBox 8">
            <a:extLst>
              <a:ext uri="{FF2B5EF4-FFF2-40B4-BE49-F238E27FC236}">
                <a16:creationId xmlns:a16="http://schemas.microsoft.com/office/drawing/2014/main" id="{4E859ABE-A527-EA48-9F48-2B9B1DA9A3FD}"/>
              </a:ext>
            </a:extLst>
          </p:cNvPr>
          <p:cNvSpPr txBox="1"/>
          <p:nvPr/>
        </p:nvSpPr>
        <p:spPr>
          <a:xfrm>
            <a:off x="9141480" y="4940792"/>
            <a:ext cx="2634054" cy="369332"/>
          </a:xfrm>
          <a:prstGeom prst="rect">
            <a:avLst/>
          </a:prstGeom>
          <a:noFill/>
        </p:spPr>
        <p:txBody>
          <a:bodyPr wrap="none" rtlCol="0">
            <a:spAutoFit/>
          </a:bodyPr>
          <a:lstStyle/>
          <a:p>
            <a:r>
              <a:rPr lang="en-US" dirty="0"/>
              <a:t>Mask with low threshold</a:t>
            </a:r>
          </a:p>
        </p:txBody>
      </p:sp>
    </p:spTree>
    <p:extLst>
      <p:ext uri="{BB962C8B-B14F-4D97-AF65-F5344CB8AC3E}">
        <p14:creationId xmlns:p14="http://schemas.microsoft.com/office/powerpoint/2010/main" val="2286627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118000-D8DE-CA40-A99E-FFE18AC01131}"/>
              </a:ext>
            </a:extLst>
          </p:cNvPr>
          <p:cNvSpPr>
            <a:spLocks noGrp="1"/>
          </p:cNvSpPr>
          <p:nvPr>
            <p:ph idx="13"/>
          </p:nvPr>
        </p:nvSpPr>
        <p:spPr/>
        <p:txBody>
          <a:bodyPr/>
          <a:lstStyle/>
          <a:p>
            <a:r>
              <a:rPr lang="en-US" dirty="0"/>
              <a:t>Processing functions to make an image mask</a:t>
            </a:r>
          </a:p>
        </p:txBody>
      </p:sp>
      <p:graphicFrame>
        <p:nvGraphicFramePr>
          <p:cNvPr id="5" name="Table 4">
            <a:extLst>
              <a:ext uri="{FF2B5EF4-FFF2-40B4-BE49-F238E27FC236}">
                <a16:creationId xmlns:a16="http://schemas.microsoft.com/office/drawing/2014/main" id="{1B0A4B43-1D2A-5347-960E-0D20E2841953}"/>
              </a:ext>
            </a:extLst>
          </p:cNvPr>
          <p:cNvGraphicFramePr>
            <a:graphicFrameLocks noGrp="1"/>
          </p:cNvGraphicFramePr>
          <p:nvPr>
            <p:extLst>
              <p:ext uri="{D42A27DB-BD31-4B8C-83A1-F6EECF244321}">
                <p14:modId xmlns:p14="http://schemas.microsoft.com/office/powerpoint/2010/main" val="2363342320"/>
              </p:ext>
            </p:extLst>
          </p:nvPr>
        </p:nvGraphicFramePr>
        <p:xfrm>
          <a:off x="978503" y="2652858"/>
          <a:ext cx="10234995" cy="2377440"/>
        </p:xfrm>
        <a:graphic>
          <a:graphicData uri="http://schemas.openxmlformats.org/drawingml/2006/table">
            <a:tbl>
              <a:tblPr firstRow="1" bandRow="1">
                <a:tableStyleId>{5940675A-B579-460E-94D1-54222C63F5DA}</a:tableStyleId>
              </a:tblPr>
              <a:tblGrid>
                <a:gridCol w="4789236">
                  <a:extLst>
                    <a:ext uri="{9D8B030D-6E8A-4147-A177-3AD203B41FA5}">
                      <a16:colId xmlns:a16="http://schemas.microsoft.com/office/drawing/2014/main" val="4098094000"/>
                    </a:ext>
                  </a:extLst>
                </a:gridCol>
                <a:gridCol w="5445759">
                  <a:extLst>
                    <a:ext uri="{9D8B030D-6E8A-4147-A177-3AD203B41FA5}">
                      <a16:colId xmlns:a16="http://schemas.microsoft.com/office/drawing/2014/main" val="1518914225"/>
                    </a:ext>
                  </a:extLst>
                </a:gridCol>
              </a:tblGrid>
              <a:tr h="370840">
                <a:tc>
                  <a:txBody>
                    <a:bodyPr/>
                    <a:lstStyle/>
                    <a:p>
                      <a:r>
                        <a:rPr lang="en-US" sz="2400" b="1" dirty="0" err="1">
                          <a:latin typeface="Courier" pitchFamily="2" charset="0"/>
                        </a:rPr>
                        <a:t>imbinarize</a:t>
                      </a:r>
                      <a:r>
                        <a:rPr lang="en-US" sz="2400" b="1" dirty="0">
                          <a:latin typeface="Courier" pitchFamily="2" charset="0"/>
                        </a:rPr>
                        <a:t>(</a:t>
                      </a:r>
                      <a:r>
                        <a:rPr lang="en-US" sz="2400" b="1" dirty="0" err="1">
                          <a:latin typeface="Courier" pitchFamily="2" charset="0"/>
                        </a:rPr>
                        <a:t>imgray,thresh</a:t>
                      </a:r>
                      <a:r>
                        <a:rPr lang="en-US" sz="2400" b="1" dirty="0">
                          <a:latin typeface="Courier" pitchFamily="2" charset="0"/>
                        </a:rPr>
                        <a:t>) </a:t>
                      </a:r>
                    </a:p>
                  </a:txBody>
                  <a:tcPr>
                    <a:solidFill>
                      <a:schemeClr val="bg1">
                        <a:lumMod val="75000"/>
                      </a:schemeClr>
                    </a:solidFill>
                  </a:tcPr>
                </a:tc>
                <a:tc>
                  <a:txBody>
                    <a:bodyPr/>
                    <a:lstStyle/>
                    <a:p>
                      <a:r>
                        <a:rPr lang="en-US" sz="2400" dirty="0"/>
                        <a:t>Converts a grayscale image to a binary image at a user-specified threshold level</a:t>
                      </a:r>
                    </a:p>
                    <a:p>
                      <a:r>
                        <a:rPr lang="en-US" sz="2400" u="sng" dirty="0"/>
                        <a:t>Thresh is a number between 0 and 1</a:t>
                      </a:r>
                    </a:p>
                  </a:txBody>
                  <a:tcPr>
                    <a:solidFill>
                      <a:schemeClr val="bg1">
                        <a:lumMod val="75000"/>
                      </a:schemeClr>
                    </a:solidFill>
                  </a:tcPr>
                </a:tc>
                <a:extLst>
                  <a:ext uri="{0D108BD9-81ED-4DB2-BD59-A6C34878D82A}">
                    <a16:rowId xmlns:a16="http://schemas.microsoft.com/office/drawing/2014/main" val="3194157578"/>
                  </a:ext>
                </a:extLst>
              </a:tr>
              <a:tr h="370840">
                <a:tc>
                  <a:txBody>
                    <a:bodyPr/>
                    <a:lstStyle/>
                    <a:p>
                      <a:r>
                        <a:rPr lang="en-US" sz="2400" b="1" dirty="0" err="1">
                          <a:latin typeface="Courier" pitchFamily="2" charset="0"/>
                        </a:rPr>
                        <a:t>graythresh</a:t>
                      </a:r>
                      <a:r>
                        <a:rPr lang="en-US" sz="2400" b="1" dirty="0">
                          <a:latin typeface="Courier" pitchFamily="2" charset="0"/>
                        </a:rPr>
                        <a:t>(</a:t>
                      </a:r>
                      <a:r>
                        <a:rPr lang="en-US" sz="2400" b="1" dirty="0" err="1">
                          <a:latin typeface="Courier" pitchFamily="2" charset="0"/>
                        </a:rPr>
                        <a:t>imgray</a:t>
                      </a:r>
                      <a:r>
                        <a:rPr lang="en-US" sz="2400" b="1" dirty="0">
                          <a:latin typeface="Courier" pitchFamily="2" charset="0"/>
                        </a:rPr>
                        <a:t>)</a:t>
                      </a:r>
                    </a:p>
                  </a:txBody>
                  <a:tcPr>
                    <a:solidFill>
                      <a:schemeClr val="bg1">
                        <a:lumMod val="75000"/>
                      </a:schemeClr>
                    </a:solidFill>
                  </a:tcPr>
                </a:tc>
                <a:tc>
                  <a:txBody>
                    <a:bodyPr/>
                    <a:lstStyle/>
                    <a:p>
                      <a:r>
                        <a:rPr lang="en-US" sz="2400" dirty="0"/>
                        <a:t>Global image thresholding using Otsu method</a:t>
                      </a:r>
                    </a:p>
                  </a:txBody>
                  <a:tcPr>
                    <a:solidFill>
                      <a:schemeClr val="bg1">
                        <a:lumMod val="75000"/>
                      </a:schemeClr>
                    </a:solidFill>
                  </a:tcPr>
                </a:tc>
                <a:extLst>
                  <a:ext uri="{0D108BD9-81ED-4DB2-BD59-A6C34878D82A}">
                    <a16:rowId xmlns:a16="http://schemas.microsoft.com/office/drawing/2014/main" val="2013649422"/>
                  </a:ext>
                </a:extLst>
              </a:tr>
            </a:tbl>
          </a:graphicData>
        </a:graphic>
      </p:graphicFrame>
    </p:spTree>
    <p:extLst>
      <p:ext uri="{BB962C8B-B14F-4D97-AF65-F5344CB8AC3E}">
        <p14:creationId xmlns:p14="http://schemas.microsoft.com/office/powerpoint/2010/main" val="33544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3D89C-9C65-A742-A5E0-1AC75100742A}"/>
              </a:ext>
            </a:extLst>
          </p:cNvPr>
          <p:cNvSpPr>
            <a:spLocks noGrp="1"/>
          </p:cNvSpPr>
          <p:nvPr>
            <p:ph type="title"/>
          </p:nvPr>
        </p:nvSpPr>
        <p:spPr/>
        <p:txBody>
          <a:bodyPr/>
          <a:lstStyle/>
          <a:p>
            <a:r>
              <a:rPr lang="en-US" dirty="0"/>
              <a:t>Algorithm for image thresholding and segmentation</a:t>
            </a:r>
          </a:p>
        </p:txBody>
      </p:sp>
      <p:sp>
        <p:nvSpPr>
          <p:cNvPr id="3" name="Content Placeholder 2">
            <a:extLst>
              <a:ext uri="{FF2B5EF4-FFF2-40B4-BE49-F238E27FC236}">
                <a16:creationId xmlns:a16="http://schemas.microsoft.com/office/drawing/2014/main" id="{56E8FFE7-A7FA-014B-A603-2322222042FB}"/>
              </a:ext>
            </a:extLst>
          </p:cNvPr>
          <p:cNvSpPr>
            <a:spLocks noGrp="1"/>
          </p:cNvSpPr>
          <p:nvPr>
            <p:ph idx="1"/>
          </p:nvPr>
        </p:nvSpPr>
        <p:spPr>
          <a:xfrm>
            <a:off x="223837" y="1139458"/>
            <a:ext cx="11744325" cy="5091114"/>
          </a:xfrm>
        </p:spPr>
        <p:txBody>
          <a:bodyPr>
            <a:normAutofit fontScale="92500" lnSpcReduction="10000"/>
          </a:bodyPr>
          <a:lstStyle/>
          <a:p>
            <a:pPr marL="514350" indent="-514350">
              <a:buFont typeface="+mj-lt"/>
              <a:buAutoNum type="arabicPeriod"/>
            </a:pPr>
            <a:r>
              <a:rPr lang="en-US" sz="2800" dirty="0"/>
              <a:t>Load the image: </a:t>
            </a:r>
            <a:r>
              <a:rPr lang="en-US" sz="2800" dirty="0" err="1">
                <a:latin typeface="Courier" pitchFamily="2" charset="0"/>
              </a:rPr>
              <a:t>im</a:t>
            </a:r>
            <a:r>
              <a:rPr lang="en-US" sz="2800" dirty="0">
                <a:latin typeface="Courier" pitchFamily="2" charset="0"/>
              </a:rPr>
              <a:t>=</a:t>
            </a:r>
            <a:r>
              <a:rPr lang="en-US" sz="2800" dirty="0" err="1">
                <a:latin typeface="Courier" pitchFamily="2" charset="0"/>
              </a:rPr>
              <a:t>imread</a:t>
            </a:r>
            <a:r>
              <a:rPr lang="en-US" sz="2800" dirty="0">
                <a:latin typeface="Courier" pitchFamily="2" charset="0"/>
              </a:rPr>
              <a:t>(</a:t>
            </a:r>
            <a:r>
              <a:rPr lang="en-US" sz="2800" dirty="0">
                <a:solidFill>
                  <a:srgbClr val="FF00FF"/>
                </a:solidFill>
                <a:latin typeface="Courier" pitchFamily="2" charset="0"/>
              </a:rPr>
              <a:t>‘</a:t>
            </a:r>
            <a:r>
              <a:rPr lang="en-US" sz="2800" dirty="0" err="1">
                <a:solidFill>
                  <a:srgbClr val="FF00FF"/>
                </a:solidFill>
                <a:latin typeface="Courier" pitchFamily="2" charset="0"/>
              </a:rPr>
              <a:t>image.png</a:t>
            </a:r>
            <a:r>
              <a:rPr lang="en-US" sz="2800" dirty="0">
                <a:solidFill>
                  <a:srgbClr val="FF00FF"/>
                </a:solidFill>
                <a:latin typeface="Courier" pitchFamily="2" charset="0"/>
              </a:rPr>
              <a:t>’</a:t>
            </a:r>
            <a:r>
              <a:rPr lang="en-US" sz="2800" dirty="0">
                <a:latin typeface="Courier" pitchFamily="2" charset="0"/>
              </a:rPr>
              <a:t>)</a:t>
            </a:r>
          </a:p>
          <a:p>
            <a:pPr marL="514350" indent="-514350">
              <a:buFont typeface="+mj-lt"/>
              <a:buAutoNum type="arabicPeriod"/>
            </a:pPr>
            <a:endParaRPr lang="en-US" sz="2800" dirty="0"/>
          </a:p>
          <a:p>
            <a:pPr marL="514350" indent="-514350">
              <a:buFont typeface="+mj-lt"/>
              <a:buAutoNum type="arabicPeriod"/>
            </a:pPr>
            <a:r>
              <a:rPr lang="en-US" sz="2800" dirty="0"/>
              <a:t>Define grayscale image: convert the image into grayscale</a:t>
            </a:r>
          </a:p>
          <a:p>
            <a:pPr marL="971550" lvl="1" indent="-514350">
              <a:buFont typeface="+mj-lt"/>
              <a:buAutoNum type="arabicPeriod"/>
            </a:pPr>
            <a:r>
              <a:rPr lang="en-US" sz="2400" dirty="0"/>
              <a:t>If an RGB image with </a:t>
            </a:r>
            <a:r>
              <a:rPr lang="en-US" sz="2400" dirty="0" err="1">
                <a:latin typeface="Courier" pitchFamily="2" charset="0"/>
              </a:rPr>
              <a:t>im_gray</a:t>
            </a:r>
            <a:r>
              <a:rPr lang="en-US" sz="2400" dirty="0">
                <a:latin typeface="Courier" pitchFamily="2" charset="0"/>
              </a:rPr>
              <a:t>=rgb2gray(</a:t>
            </a:r>
            <a:r>
              <a:rPr lang="en-US" sz="2400" dirty="0" err="1">
                <a:latin typeface="Courier" pitchFamily="2" charset="0"/>
              </a:rPr>
              <a:t>im</a:t>
            </a:r>
            <a:r>
              <a:rPr lang="en-US" sz="2400" dirty="0">
                <a:latin typeface="Courier" pitchFamily="2" charset="0"/>
              </a:rPr>
              <a:t>)</a:t>
            </a:r>
          </a:p>
          <a:p>
            <a:pPr marL="971550" lvl="1" indent="-514350">
              <a:buFont typeface="+mj-lt"/>
              <a:buAutoNum type="arabicPeriod"/>
            </a:pPr>
            <a:r>
              <a:rPr lang="en-US" sz="2400" dirty="0">
                <a:latin typeface="Arial" panose="020B0604020202020204" pitchFamily="34" charset="0"/>
                <a:cs typeface="Arial" panose="020B0604020202020204" pitchFamily="34" charset="0"/>
              </a:rPr>
              <a:t>Can use R, G, or B layer individually if one layer has objects of interest (e.g., stained nucleus etc.)</a:t>
            </a:r>
          </a:p>
          <a:p>
            <a:pPr marL="514350" indent="-514350">
              <a:buFont typeface="+mj-lt"/>
              <a:buAutoNum type="arabicPeriod"/>
            </a:pPr>
            <a:endParaRPr lang="en-US" sz="2800" dirty="0">
              <a:latin typeface="Courier" pitchFamily="2" charset="0"/>
            </a:endParaRPr>
          </a:p>
          <a:p>
            <a:pPr marL="514350" indent="-514350">
              <a:buFont typeface="+mj-lt"/>
              <a:buAutoNum type="arabicPeriod"/>
            </a:pPr>
            <a:r>
              <a:rPr lang="en-US" sz="2800" dirty="0"/>
              <a:t>Define mask at specified threshold level: choose a threshold level </a:t>
            </a:r>
            <a:r>
              <a:rPr lang="en-US" sz="2800" dirty="0">
                <a:latin typeface="Courier" pitchFamily="2" charset="0"/>
              </a:rPr>
              <a:t>t</a:t>
            </a:r>
            <a:r>
              <a:rPr lang="en-US" sz="2800" dirty="0"/>
              <a:t> between 0 and 1, and convert the image into binary based on this threshold level: </a:t>
            </a:r>
            <a:r>
              <a:rPr lang="en-US" sz="2800" dirty="0" err="1">
                <a:latin typeface="Courier" pitchFamily="2" charset="0"/>
              </a:rPr>
              <a:t>im_mask</a:t>
            </a:r>
            <a:r>
              <a:rPr lang="en-US" sz="2800" dirty="0">
                <a:latin typeface="Courier" pitchFamily="2" charset="0"/>
              </a:rPr>
              <a:t>=</a:t>
            </a:r>
            <a:r>
              <a:rPr lang="en-US" sz="2800" dirty="0" err="1">
                <a:latin typeface="Courier" pitchFamily="2" charset="0"/>
              </a:rPr>
              <a:t>imbinarize</a:t>
            </a:r>
            <a:r>
              <a:rPr lang="en-US" sz="2800" dirty="0">
                <a:latin typeface="Courier" pitchFamily="2" charset="0"/>
              </a:rPr>
              <a:t>(</a:t>
            </a:r>
            <a:r>
              <a:rPr lang="en-US" sz="2800" dirty="0" err="1">
                <a:latin typeface="Courier" pitchFamily="2" charset="0"/>
              </a:rPr>
              <a:t>im,t</a:t>
            </a:r>
            <a:r>
              <a:rPr lang="en-US" sz="2800" dirty="0">
                <a:latin typeface="Courier" pitchFamily="2" charset="0"/>
              </a:rPr>
              <a:t>)</a:t>
            </a:r>
          </a:p>
          <a:p>
            <a:pPr marL="514350" indent="-514350">
              <a:buFont typeface="+mj-lt"/>
              <a:buAutoNum type="arabicPeriod"/>
            </a:pPr>
            <a:endParaRPr lang="en-US" sz="2800" dirty="0"/>
          </a:p>
          <a:p>
            <a:pPr marL="514350" indent="-514350">
              <a:buFont typeface="+mj-lt"/>
              <a:buAutoNum type="arabicPeriod"/>
            </a:pPr>
            <a:r>
              <a:rPr lang="en-US" sz="2800" dirty="0"/>
              <a:t>Analyze the objects of interest within the mask: </a:t>
            </a:r>
            <a:r>
              <a:rPr lang="en-US" sz="2800" dirty="0">
                <a:latin typeface="Courier" pitchFamily="2" charset="0"/>
              </a:rPr>
              <a:t>boundary=</a:t>
            </a:r>
            <a:r>
              <a:rPr lang="en-US" sz="2800" dirty="0" err="1">
                <a:latin typeface="Courier" pitchFamily="2" charset="0"/>
              </a:rPr>
              <a:t>bwboundary</a:t>
            </a:r>
            <a:r>
              <a:rPr lang="en-US" sz="2800" dirty="0">
                <a:latin typeface="Courier" pitchFamily="2" charset="0"/>
              </a:rPr>
              <a:t>(</a:t>
            </a:r>
            <a:r>
              <a:rPr lang="en-US" sz="2800" dirty="0" err="1">
                <a:latin typeface="Courier" pitchFamily="2" charset="0"/>
              </a:rPr>
              <a:t>im_mask</a:t>
            </a:r>
            <a:r>
              <a:rPr lang="en-US" sz="2800" dirty="0">
                <a:latin typeface="Courier" pitchFamily="2" charset="0"/>
              </a:rPr>
              <a:t>)</a:t>
            </a:r>
          </a:p>
        </p:txBody>
      </p:sp>
    </p:spTree>
    <p:extLst>
      <p:ext uri="{BB962C8B-B14F-4D97-AF65-F5344CB8AC3E}">
        <p14:creationId xmlns:p14="http://schemas.microsoft.com/office/powerpoint/2010/main" val="2475869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76C4C32-D6D3-0347-8361-81C5F78B9DDC}"/>
              </a:ext>
            </a:extLst>
          </p:cNvPr>
          <p:cNvSpPr>
            <a:spLocks noGrp="1"/>
          </p:cNvSpPr>
          <p:nvPr>
            <p:ph idx="13"/>
          </p:nvPr>
        </p:nvSpPr>
        <p:spPr/>
        <p:txBody>
          <a:bodyPr/>
          <a:lstStyle/>
          <a:p>
            <a:r>
              <a:rPr lang="en-US" dirty="0"/>
              <a:t>Find the number of cells in this picture:</a:t>
            </a:r>
          </a:p>
        </p:txBody>
      </p:sp>
      <p:pic>
        <p:nvPicPr>
          <p:cNvPr id="4" name="Picture 3">
            <a:extLst>
              <a:ext uri="{FF2B5EF4-FFF2-40B4-BE49-F238E27FC236}">
                <a16:creationId xmlns:a16="http://schemas.microsoft.com/office/drawing/2014/main" id="{0F7524D8-394B-EE45-935F-C666BCA0D888}"/>
              </a:ext>
            </a:extLst>
          </p:cNvPr>
          <p:cNvPicPr>
            <a:picLocks noChangeAspect="1"/>
          </p:cNvPicPr>
          <p:nvPr/>
        </p:nvPicPr>
        <p:blipFill rotWithShape="1">
          <a:blip r:embed="rId3"/>
          <a:srcRect t="23256" r="47218" b="25714"/>
          <a:stretch/>
        </p:blipFill>
        <p:spPr>
          <a:xfrm>
            <a:off x="3284868" y="1716814"/>
            <a:ext cx="5221177" cy="3785867"/>
          </a:xfrm>
          <a:prstGeom prst="rect">
            <a:avLst/>
          </a:prstGeom>
        </p:spPr>
      </p:pic>
      <p:sp>
        <p:nvSpPr>
          <p:cNvPr id="2" name="TextBox 1">
            <a:extLst>
              <a:ext uri="{FF2B5EF4-FFF2-40B4-BE49-F238E27FC236}">
                <a16:creationId xmlns:a16="http://schemas.microsoft.com/office/drawing/2014/main" id="{A2EDF805-041A-534D-B93C-1DFC085DB90C}"/>
              </a:ext>
            </a:extLst>
          </p:cNvPr>
          <p:cNvSpPr txBox="1"/>
          <p:nvPr/>
        </p:nvSpPr>
        <p:spPr>
          <a:xfrm>
            <a:off x="4849505" y="5318015"/>
            <a:ext cx="2557110" cy="369332"/>
          </a:xfrm>
          <a:prstGeom prst="rect">
            <a:avLst/>
          </a:prstGeom>
          <a:noFill/>
        </p:spPr>
        <p:txBody>
          <a:bodyPr wrap="none" rtlCol="0">
            <a:spAutoFit/>
          </a:bodyPr>
          <a:lstStyle/>
          <a:p>
            <a:r>
              <a:rPr lang="en-US" dirty="0"/>
              <a:t>Step 1: load the image</a:t>
            </a:r>
          </a:p>
        </p:txBody>
      </p:sp>
      <p:sp>
        <p:nvSpPr>
          <p:cNvPr id="3" name="TextBox 2">
            <a:extLst>
              <a:ext uri="{FF2B5EF4-FFF2-40B4-BE49-F238E27FC236}">
                <a16:creationId xmlns:a16="http://schemas.microsoft.com/office/drawing/2014/main" id="{B00CD046-6DEC-BE45-A313-542D7D1B732F}"/>
              </a:ext>
            </a:extLst>
          </p:cNvPr>
          <p:cNvSpPr txBox="1"/>
          <p:nvPr/>
        </p:nvSpPr>
        <p:spPr>
          <a:xfrm>
            <a:off x="3096621" y="1207114"/>
            <a:ext cx="6062878" cy="523220"/>
          </a:xfrm>
          <a:prstGeom prst="rect">
            <a:avLst/>
          </a:prstGeom>
          <a:noFill/>
        </p:spPr>
        <p:txBody>
          <a:bodyPr wrap="none" rtlCol="0">
            <a:spAutoFit/>
          </a:bodyPr>
          <a:lstStyle/>
          <a:p>
            <a:r>
              <a:rPr lang="en-US" sz="2800" dirty="0"/>
              <a:t>How many objects are in this image?</a:t>
            </a:r>
          </a:p>
        </p:txBody>
      </p:sp>
    </p:spTree>
    <p:extLst>
      <p:ext uri="{BB962C8B-B14F-4D97-AF65-F5344CB8AC3E}">
        <p14:creationId xmlns:p14="http://schemas.microsoft.com/office/powerpoint/2010/main" val="2889850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DDA25-6EE1-B44B-8F4D-1F7C7B9758CE}"/>
              </a:ext>
            </a:extLst>
          </p:cNvPr>
          <p:cNvSpPr>
            <a:spLocks noGrp="1"/>
          </p:cNvSpPr>
          <p:nvPr>
            <p:ph type="title"/>
          </p:nvPr>
        </p:nvSpPr>
        <p:spPr/>
        <p:txBody>
          <a:bodyPr/>
          <a:lstStyle/>
          <a:p>
            <a:r>
              <a:rPr lang="en-US" dirty="0"/>
              <a:t>Convert image to gray and determine threshold level</a:t>
            </a:r>
          </a:p>
        </p:txBody>
      </p:sp>
      <p:grpSp>
        <p:nvGrpSpPr>
          <p:cNvPr id="17" name="Group 16">
            <a:extLst>
              <a:ext uri="{FF2B5EF4-FFF2-40B4-BE49-F238E27FC236}">
                <a16:creationId xmlns:a16="http://schemas.microsoft.com/office/drawing/2014/main" id="{3D51F8C0-83EB-0049-9316-FBB8A4B461F7}"/>
              </a:ext>
            </a:extLst>
          </p:cNvPr>
          <p:cNvGrpSpPr/>
          <p:nvPr/>
        </p:nvGrpSpPr>
        <p:grpSpPr>
          <a:xfrm>
            <a:off x="0" y="2590455"/>
            <a:ext cx="3570208" cy="2617006"/>
            <a:chOff x="-221745" y="4808759"/>
            <a:chExt cx="3570208" cy="2617006"/>
          </a:xfrm>
        </p:grpSpPr>
        <p:pic>
          <p:nvPicPr>
            <p:cNvPr id="5" name="Picture 4">
              <a:extLst>
                <a:ext uri="{FF2B5EF4-FFF2-40B4-BE49-F238E27FC236}">
                  <a16:creationId xmlns:a16="http://schemas.microsoft.com/office/drawing/2014/main" id="{EBAF0425-0463-9247-8BB4-DB7842ADCAE9}"/>
                </a:ext>
              </a:extLst>
            </p:cNvPr>
            <p:cNvPicPr>
              <a:picLocks noChangeAspect="1"/>
            </p:cNvPicPr>
            <p:nvPr/>
          </p:nvPicPr>
          <p:blipFill>
            <a:blip r:embed="rId2"/>
            <a:stretch>
              <a:fillRect/>
            </a:stretch>
          </p:blipFill>
          <p:spPr>
            <a:xfrm>
              <a:off x="-221745" y="5053754"/>
              <a:ext cx="3131055" cy="2372011"/>
            </a:xfrm>
            <a:prstGeom prst="rect">
              <a:avLst/>
            </a:prstGeom>
          </p:spPr>
        </p:pic>
        <p:sp>
          <p:nvSpPr>
            <p:cNvPr id="8" name="TextBox 7">
              <a:extLst>
                <a:ext uri="{FF2B5EF4-FFF2-40B4-BE49-F238E27FC236}">
                  <a16:creationId xmlns:a16="http://schemas.microsoft.com/office/drawing/2014/main" id="{789D2ECD-04D9-0A4D-B1DD-209B8326695E}"/>
                </a:ext>
              </a:extLst>
            </p:cNvPr>
            <p:cNvSpPr txBox="1"/>
            <p:nvPr/>
          </p:nvSpPr>
          <p:spPr>
            <a:xfrm>
              <a:off x="-221745" y="4808759"/>
              <a:ext cx="3570208" cy="400110"/>
            </a:xfrm>
            <a:prstGeom prst="rect">
              <a:avLst/>
            </a:prstGeom>
            <a:noFill/>
          </p:spPr>
          <p:txBody>
            <a:bodyPr wrap="none" rtlCol="0">
              <a:spAutoFit/>
            </a:bodyPr>
            <a:lstStyle/>
            <a:p>
              <a:r>
                <a:rPr lang="en-US" sz="2000" dirty="0" err="1">
                  <a:latin typeface="Courier" pitchFamily="2" charset="0"/>
                </a:rPr>
                <a:t>im_gray</a:t>
              </a:r>
              <a:r>
                <a:rPr lang="en-US" sz="2000" dirty="0">
                  <a:latin typeface="Courier" pitchFamily="2" charset="0"/>
                </a:rPr>
                <a:t> = rgb2gray(</a:t>
              </a:r>
              <a:r>
                <a:rPr lang="en-US" sz="2000" dirty="0" err="1">
                  <a:latin typeface="Courier" pitchFamily="2" charset="0"/>
                </a:rPr>
                <a:t>im</a:t>
              </a:r>
              <a:r>
                <a:rPr lang="en-US" sz="2000" dirty="0">
                  <a:latin typeface="Courier" pitchFamily="2" charset="0"/>
                </a:rPr>
                <a:t>)</a:t>
              </a:r>
            </a:p>
          </p:txBody>
        </p:sp>
      </p:grpSp>
      <p:pic>
        <p:nvPicPr>
          <p:cNvPr id="10" name="Picture 9">
            <a:extLst>
              <a:ext uri="{FF2B5EF4-FFF2-40B4-BE49-F238E27FC236}">
                <a16:creationId xmlns:a16="http://schemas.microsoft.com/office/drawing/2014/main" id="{5D412903-9525-1845-BB55-1A7186AF3573}"/>
              </a:ext>
            </a:extLst>
          </p:cNvPr>
          <p:cNvPicPr>
            <a:picLocks noChangeAspect="1"/>
          </p:cNvPicPr>
          <p:nvPr/>
        </p:nvPicPr>
        <p:blipFill>
          <a:blip r:embed="rId3"/>
          <a:stretch>
            <a:fillRect/>
          </a:stretch>
        </p:blipFill>
        <p:spPr>
          <a:xfrm>
            <a:off x="9408601" y="2753447"/>
            <a:ext cx="3352800" cy="2540000"/>
          </a:xfrm>
          <a:prstGeom prst="rect">
            <a:avLst/>
          </a:prstGeom>
        </p:spPr>
      </p:pic>
      <p:pic>
        <p:nvPicPr>
          <p:cNvPr id="11" name="Picture 10">
            <a:extLst>
              <a:ext uri="{FF2B5EF4-FFF2-40B4-BE49-F238E27FC236}">
                <a16:creationId xmlns:a16="http://schemas.microsoft.com/office/drawing/2014/main" id="{39502060-32AA-274B-869C-63C8938384B3}"/>
              </a:ext>
            </a:extLst>
          </p:cNvPr>
          <p:cNvPicPr>
            <a:picLocks noChangeAspect="1"/>
          </p:cNvPicPr>
          <p:nvPr/>
        </p:nvPicPr>
        <p:blipFill>
          <a:blip r:embed="rId4"/>
          <a:stretch>
            <a:fillRect/>
          </a:stretch>
        </p:blipFill>
        <p:spPr>
          <a:xfrm>
            <a:off x="9408601" y="720461"/>
            <a:ext cx="3352800" cy="2540000"/>
          </a:xfrm>
          <a:prstGeom prst="rect">
            <a:avLst/>
          </a:prstGeom>
        </p:spPr>
      </p:pic>
      <p:pic>
        <p:nvPicPr>
          <p:cNvPr id="12" name="Picture 11">
            <a:extLst>
              <a:ext uri="{FF2B5EF4-FFF2-40B4-BE49-F238E27FC236}">
                <a16:creationId xmlns:a16="http://schemas.microsoft.com/office/drawing/2014/main" id="{F3D45D7A-CDC3-7C4C-B363-10FB4E2A88FF}"/>
              </a:ext>
            </a:extLst>
          </p:cNvPr>
          <p:cNvPicPr>
            <a:picLocks noChangeAspect="1"/>
          </p:cNvPicPr>
          <p:nvPr/>
        </p:nvPicPr>
        <p:blipFill>
          <a:blip r:embed="rId5"/>
          <a:stretch>
            <a:fillRect/>
          </a:stretch>
        </p:blipFill>
        <p:spPr>
          <a:xfrm>
            <a:off x="9408601" y="4753772"/>
            <a:ext cx="3352800" cy="2540000"/>
          </a:xfrm>
          <a:prstGeom prst="rect">
            <a:avLst/>
          </a:prstGeom>
        </p:spPr>
      </p:pic>
      <p:pic>
        <p:nvPicPr>
          <p:cNvPr id="14" name="Picture 13">
            <a:extLst>
              <a:ext uri="{FF2B5EF4-FFF2-40B4-BE49-F238E27FC236}">
                <a16:creationId xmlns:a16="http://schemas.microsoft.com/office/drawing/2014/main" id="{0FF096AB-E730-5542-A4E9-D39E6144DEF2}"/>
              </a:ext>
            </a:extLst>
          </p:cNvPr>
          <p:cNvPicPr>
            <a:picLocks noChangeAspect="1"/>
          </p:cNvPicPr>
          <p:nvPr/>
        </p:nvPicPr>
        <p:blipFill rotWithShape="1">
          <a:blip r:embed="rId6"/>
          <a:srcRect b="69447"/>
          <a:stretch/>
        </p:blipFill>
        <p:spPr>
          <a:xfrm>
            <a:off x="3883745" y="1414864"/>
            <a:ext cx="6032500" cy="830372"/>
          </a:xfrm>
          <a:prstGeom prst="rect">
            <a:avLst/>
          </a:prstGeom>
          <a:ln>
            <a:solidFill>
              <a:schemeClr val="tx1"/>
            </a:solidFill>
          </a:ln>
        </p:spPr>
      </p:pic>
      <p:pic>
        <p:nvPicPr>
          <p:cNvPr id="15" name="Picture 14">
            <a:extLst>
              <a:ext uri="{FF2B5EF4-FFF2-40B4-BE49-F238E27FC236}">
                <a16:creationId xmlns:a16="http://schemas.microsoft.com/office/drawing/2014/main" id="{32550A5F-9239-B44A-8EA5-4665BE265197}"/>
              </a:ext>
            </a:extLst>
          </p:cNvPr>
          <p:cNvPicPr>
            <a:picLocks noChangeAspect="1"/>
          </p:cNvPicPr>
          <p:nvPr/>
        </p:nvPicPr>
        <p:blipFill rotWithShape="1">
          <a:blip r:embed="rId6"/>
          <a:srcRect t="69447"/>
          <a:stretch/>
        </p:blipFill>
        <p:spPr>
          <a:xfrm>
            <a:off x="3883745" y="5488113"/>
            <a:ext cx="6032500" cy="830372"/>
          </a:xfrm>
          <a:prstGeom prst="rect">
            <a:avLst/>
          </a:prstGeom>
          <a:ln>
            <a:solidFill>
              <a:schemeClr val="tx1"/>
            </a:solidFill>
          </a:ln>
        </p:spPr>
      </p:pic>
      <p:pic>
        <p:nvPicPr>
          <p:cNvPr id="16" name="Picture 15">
            <a:extLst>
              <a:ext uri="{FF2B5EF4-FFF2-40B4-BE49-F238E27FC236}">
                <a16:creationId xmlns:a16="http://schemas.microsoft.com/office/drawing/2014/main" id="{52582690-320C-5F4D-B7C5-123F6E30E410}"/>
              </a:ext>
            </a:extLst>
          </p:cNvPr>
          <p:cNvPicPr>
            <a:picLocks noChangeAspect="1"/>
          </p:cNvPicPr>
          <p:nvPr/>
        </p:nvPicPr>
        <p:blipFill rotWithShape="1">
          <a:blip r:embed="rId6"/>
          <a:srcRect t="33787" b="35661"/>
          <a:stretch/>
        </p:blipFill>
        <p:spPr>
          <a:xfrm>
            <a:off x="3883745" y="3483772"/>
            <a:ext cx="6032500" cy="830372"/>
          </a:xfrm>
          <a:prstGeom prst="rect">
            <a:avLst/>
          </a:prstGeom>
          <a:ln>
            <a:solidFill>
              <a:schemeClr val="tx1"/>
            </a:solidFill>
          </a:ln>
        </p:spPr>
      </p:pic>
      <p:sp>
        <p:nvSpPr>
          <p:cNvPr id="13" name="TextBox 12">
            <a:extLst>
              <a:ext uri="{FF2B5EF4-FFF2-40B4-BE49-F238E27FC236}">
                <a16:creationId xmlns:a16="http://schemas.microsoft.com/office/drawing/2014/main" id="{8546E1B1-055B-EB47-8193-BE73EDC3E631}"/>
              </a:ext>
            </a:extLst>
          </p:cNvPr>
          <p:cNvSpPr txBox="1"/>
          <p:nvPr/>
        </p:nvSpPr>
        <p:spPr>
          <a:xfrm>
            <a:off x="237244" y="860430"/>
            <a:ext cx="3390672" cy="369332"/>
          </a:xfrm>
          <a:prstGeom prst="rect">
            <a:avLst/>
          </a:prstGeom>
          <a:noFill/>
        </p:spPr>
        <p:txBody>
          <a:bodyPr wrap="none" rtlCol="0">
            <a:spAutoFit/>
          </a:bodyPr>
          <a:lstStyle/>
          <a:p>
            <a:r>
              <a:rPr lang="en-US" dirty="0"/>
              <a:t>Step 2: Define grayscale image</a:t>
            </a:r>
          </a:p>
        </p:txBody>
      </p:sp>
      <p:sp>
        <p:nvSpPr>
          <p:cNvPr id="18" name="TextBox 17">
            <a:extLst>
              <a:ext uri="{FF2B5EF4-FFF2-40B4-BE49-F238E27FC236}">
                <a16:creationId xmlns:a16="http://schemas.microsoft.com/office/drawing/2014/main" id="{B120A1F6-B587-5D40-AD34-95CA87B64341}"/>
              </a:ext>
            </a:extLst>
          </p:cNvPr>
          <p:cNvSpPr txBox="1"/>
          <p:nvPr/>
        </p:nvSpPr>
        <p:spPr>
          <a:xfrm>
            <a:off x="5352135" y="860430"/>
            <a:ext cx="2262158" cy="369332"/>
          </a:xfrm>
          <a:prstGeom prst="rect">
            <a:avLst/>
          </a:prstGeom>
          <a:noFill/>
        </p:spPr>
        <p:txBody>
          <a:bodyPr wrap="none" rtlCol="0">
            <a:spAutoFit/>
          </a:bodyPr>
          <a:lstStyle/>
          <a:p>
            <a:r>
              <a:rPr lang="en-US" dirty="0"/>
              <a:t>Step 3: Define mask</a:t>
            </a:r>
          </a:p>
        </p:txBody>
      </p:sp>
    </p:spTree>
    <p:extLst>
      <p:ext uri="{BB962C8B-B14F-4D97-AF65-F5344CB8AC3E}">
        <p14:creationId xmlns:p14="http://schemas.microsoft.com/office/powerpoint/2010/main" val="2139236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DDA25-6EE1-B44B-8F4D-1F7C7B9758CE}"/>
              </a:ext>
            </a:extLst>
          </p:cNvPr>
          <p:cNvSpPr>
            <a:spLocks noGrp="1"/>
          </p:cNvSpPr>
          <p:nvPr>
            <p:ph type="title"/>
          </p:nvPr>
        </p:nvSpPr>
        <p:spPr/>
        <p:txBody>
          <a:bodyPr/>
          <a:lstStyle/>
          <a:p>
            <a:r>
              <a:rPr lang="en-US" dirty="0"/>
              <a:t>Count # of cells based on good threshold level</a:t>
            </a:r>
          </a:p>
        </p:txBody>
      </p:sp>
      <p:pic>
        <p:nvPicPr>
          <p:cNvPr id="20" name="Picture 19">
            <a:extLst>
              <a:ext uri="{FF2B5EF4-FFF2-40B4-BE49-F238E27FC236}">
                <a16:creationId xmlns:a16="http://schemas.microsoft.com/office/drawing/2014/main" id="{DBBC0B71-9F6B-5D41-8BF3-199BB1E89225}"/>
              </a:ext>
            </a:extLst>
          </p:cNvPr>
          <p:cNvPicPr>
            <a:picLocks noChangeAspect="1"/>
          </p:cNvPicPr>
          <p:nvPr/>
        </p:nvPicPr>
        <p:blipFill>
          <a:blip r:embed="rId3"/>
          <a:stretch>
            <a:fillRect/>
          </a:stretch>
        </p:blipFill>
        <p:spPr>
          <a:xfrm>
            <a:off x="-2969990" y="662179"/>
            <a:ext cx="8444992" cy="6333744"/>
          </a:xfrm>
          <a:prstGeom prst="rect">
            <a:avLst/>
          </a:prstGeom>
        </p:spPr>
      </p:pic>
      <p:pic>
        <p:nvPicPr>
          <p:cNvPr id="22" name="Picture 21">
            <a:extLst>
              <a:ext uri="{FF2B5EF4-FFF2-40B4-BE49-F238E27FC236}">
                <a16:creationId xmlns:a16="http://schemas.microsoft.com/office/drawing/2014/main" id="{64CB611B-ECF6-0845-B960-4DFB3CBF63A0}"/>
              </a:ext>
            </a:extLst>
          </p:cNvPr>
          <p:cNvPicPr>
            <a:picLocks noChangeAspect="1"/>
          </p:cNvPicPr>
          <p:nvPr/>
        </p:nvPicPr>
        <p:blipFill>
          <a:blip r:embed="rId4"/>
          <a:stretch>
            <a:fillRect/>
          </a:stretch>
        </p:blipFill>
        <p:spPr>
          <a:xfrm>
            <a:off x="6291072" y="789114"/>
            <a:ext cx="5900928" cy="6068886"/>
          </a:xfrm>
          <a:prstGeom prst="rect">
            <a:avLst/>
          </a:prstGeom>
          <a:ln>
            <a:solidFill>
              <a:schemeClr val="tx1"/>
            </a:solidFill>
          </a:ln>
        </p:spPr>
      </p:pic>
      <p:pic>
        <p:nvPicPr>
          <p:cNvPr id="24" name="Picture 23">
            <a:extLst>
              <a:ext uri="{FF2B5EF4-FFF2-40B4-BE49-F238E27FC236}">
                <a16:creationId xmlns:a16="http://schemas.microsoft.com/office/drawing/2014/main" id="{9DD5A6A2-CF88-C845-B73A-BDB105ACB626}"/>
              </a:ext>
            </a:extLst>
          </p:cNvPr>
          <p:cNvPicPr>
            <a:picLocks noChangeAspect="1"/>
          </p:cNvPicPr>
          <p:nvPr/>
        </p:nvPicPr>
        <p:blipFill>
          <a:blip r:embed="rId5"/>
          <a:stretch>
            <a:fillRect/>
          </a:stretch>
        </p:blipFill>
        <p:spPr>
          <a:xfrm>
            <a:off x="2541462" y="3173222"/>
            <a:ext cx="3481388" cy="1092200"/>
          </a:xfrm>
          <a:prstGeom prst="rect">
            <a:avLst/>
          </a:prstGeom>
          <a:ln>
            <a:solidFill>
              <a:schemeClr val="tx1"/>
            </a:solidFill>
          </a:ln>
        </p:spPr>
      </p:pic>
      <p:sp>
        <p:nvSpPr>
          <p:cNvPr id="6" name="TextBox 5">
            <a:extLst>
              <a:ext uri="{FF2B5EF4-FFF2-40B4-BE49-F238E27FC236}">
                <a16:creationId xmlns:a16="http://schemas.microsoft.com/office/drawing/2014/main" id="{04357F08-2444-5D44-8D41-22775792A62C}"/>
              </a:ext>
            </a:extLst>
          </p:cNvPr>
          <p:cNvSpPr txBox="1"/>
          <p:nvPr/>
        </p:nvSpPr>
        <p:spPr>
          <a:xfrm>
            <a:off x="2990744" y="800101"/>
            <a:ext cx="2582823" cy="369332"/>
          </a:xfrm>
          <a:prstGeom prst="rect">
            <a:avLst/>
          </a:prstGeom>
          <a:noFill/>
        </p:spPr>
        <p:txBody>
          <a:bodyPr wrap="none" rtlCol="0">
            <a:spAutoFit/>
          </a:bodyPr>
          <a:lstStyle/>
          <a:p>
            <a:r>
              <a:rPr lang="en-US" dirty="0"/>
              <a:t>Step 4: Analyze objects</a:t>
            </a:r>
          </a:p>
        </p:txBody>
      </p:sp>
    </p:spTree>
    <p:extLst>
      <p:ext uri="{BB962C8B-B14F-4D97-AF65-F5344CB8AC3E}">
        <p14:creationId xmlns:p14="http://schemas.microsoft.com/office/powerpoint/2010/main" val="1714869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118000-D8DE-CA40-A99E-FFE18AC01131}"/>
              </a:ext>
            </a:extLst>
          </p:cNvPr>
          <p:cNvSpPr>
            <a:spLocks noGrp="1"/>
          </p:cNvSpPr>
          <p:nvPr>
            <p:ph idx="13"/>
          </p:nvPr>
        </p:nvSpPr>
        <p:spPr/>
        <p:txBody>
          <a:bodyPr/>
          <a:lstStyle/>
          <a:p>
            <a:r>
              <a:rPr lang="en-US" dirty="0"/>
              <a:t>Image processing functions: image enhancement</a:t>
            </a:r>
          </a:p>
        </p:txBody>
      </p:sp>
      <p:graphicFrame>
        <p:nvGraphicFramePr>
          <p:cNvPr id="7" name="Table 6">
            <a:extLst>
              <a:ext uri="{FF2B5EF4-FFF2-40B4-BE49-F238E27FC236}">
                <a16:creationId xmlns:a16="http://schemas.microsoft.com/office/drawing/2014/main" id="{6C161C5F-6559-4048-B1A7-A224C6234DAB}"/>
              </a:ext>
            </a:extLst>
          </p:cNvPr>
          <p:cNvGraphicFramePr>
            <a:graphicFrameLocks noGrp="1"/>
          </p:cNvGraphicFramePr>
          <p:nvPr>
            <p:extLst>
              <p:ext uri="{D42A27DB-BD31-4B8C-83A1-F6EECF244321}">
                <p14:modId xmlns:p14="http://schemas.microsoft.com/office/powerpoint/2010/main" val="1485308257"/>
              </p:ext>
            </p:extLst>
          </p:nvPr>
        </p:nvGraphicFramePr>
        <p:xfrm>
          <a:off x="1825114" y="3200603"/>
          <a:ext cx="8541772" cy="914400"/>
        </p:xfrm>
        <a:graphic>
          <a:graphicData uri="http://schemas.openxmlformats.org/drawingml/2006/table">
            <a:tbl>
              <a:tblPr firstRow="1" bandRow="1">
                <a:tableStyleId>{5940675A-B579-460E-94D1-54222C63F5DA}</a:tableStyleId>
              </a:tblPr>
              <a:tblGrid>
                <a:gridCol w="3597786">
                  <a:extLst>
                    <a:ext uri="{9D8B030D-6E8A-4147-A177-3AD203B41FA5}">
                      <a16:colId xmlns:a16="http://schemas.microsoft.com/office/drawing/2014/main" val="3148201018"/>
                    </a:ext>
                  </a:extLst>
                </a:gridCol>
                <a:gridCol w="4943986">
                  <a:extLst>
                    <a:ext uri="{9D8B030D-6E8A-4147-A177-3AD203B41FA5}">
                      <a16:colId xmlns:a16="http://schemas.microsoft.com/office/drawing/2014/main" val="2185229167"/>
                    </a:ext>
                  </a:extLst>
                </a:gridCol>
              </a:tblGrid>
              <a:tr h="370840">
                <a:tc>
                  <a:txBody>
                    <a:bodyPr/>
                    <a:lstStyle/>
                    <a:p>
                      <a:r>
                        <a:rPr lang="en-US" sz="2400" b="1" dirty="0" err="1">
                          <a:latin typeface="Courier" pitchFamily="2" charset="0"/>
                        </a:rPr>
                        <a:t>imadjust</a:t>
                      </a:r>
                      <a:endParaRPr lang="en-US" sz="2400" b="1" dirty="0">
                        <a:latin typeface="Courier" pitchFamily="2" charset="0"/>
                      </a:endParaRPr>
                    </a:p>
                  </a:txBody>
                  <a:tcPr>
                    <a:solidFill>
                      <a:schemeClr val="bg1">
                        <a:lumMod val="75000"/>
                      </a:schemeClr>
                    </a:solidFill>
                  </a:tcPr>
                </a:tc>
                <a:tc>
                  <a:txBody>
                    <a:bodyPr/>
                    <a:lstStyle/>
                    <a:p>
                      <a:r>
                        <a:rPr lang="en-US" sz="2400" dirty="0"/>
                        <a:t>Contrast-adjusts intensity values</a:t>
                      </a:r>
                    </a:p>
                  </a:txBody>
                  <a:tcPr>
                    <a:solidFill>
                      <a:schemeClr val="bg1">
                        <a:lumMod val="75000"/>
                      </a:schemeClr>
                    </a:solidFill>
                  </a:tcPr>
                </a:tc>
                <a:extLst>
                  <a:ext uri="{0D108BD9-81ED-4DB2-BD59-A6C34878D82A}">
                    <a16:rowId xmlns:a16="http://schemas.microsoft.com/office/drawing/2014/main" val="183424121"/>
                  </a:ext>
                </a:extLst>
              </a:tr>
              <a:tr h="370840">
                <a:tc>
                  <a:txBody>
                    <a:bodyPr/>
                    <a:lstStyle/>
                    <a:p>
                      <a:r>
                        <a:rPr lang="en-US" sz="2400" b="1" dirty="0" err="1">
                          <a:latin typeface="Courier" pitchFamily="2" charset="0"/>
                        </a:rPr>
                        <a:t>adapthisteq</a:t>
                      </a:r>
                      <a:endParaRPr lang="en-US" sz="2400" b="1" dirty="0">
                        <a:latin typeface="Courier" pitchFamily="2" charset="0"/>
                      </a:endParaRPr>
                    </a:p>
                  </a:txBody>
                  <a:tcPr>
                    <a:solidFill>
                      <a:schemeClr val="bg1">
                        <a:lumMod val="75000"/>
                      </a:schemeClr>
                    </a:solidFill>
                  </a:tcPr>
                </a:tc>
                <a:tc>
                  <a:txBody>
                    <a:bodyPr/>
                    <a:lstStyle/>
                    <a:p>
                      <a:r>
                        <a:rPr lang="en-US" sz="2400" dirty="0"/>
                        <a:t>Increases brightness</a:t>
                      </a:r>
                    </a:p>
                  </a:txBody>
                  <a:tcPr>
                    <a:solidFill>
                      <a:schemeClr val="bg1">
                        <a:lumMod val="75000"/>
                      </a:schemeClr>
                    </a:solidFill>
                  </a:tcPr>
                </a:tc>
                <a:extLst>
                  <a:ext uri="{0D108BD9-81ED-4DB2-BD59-A6C34878D82A}">
                    <a16:rowId xmlns:a16="http://schemas.microsoft.com/office/drawing/2014/main" val="2752364613"/>
                  </a:ext>
                </a:extLst>
              </a:tr>
            </a:tbl>
          </a:graphicData>
        </a:graphic>
      </p:graphicFrame>
    </p:spTree>
    <p:extLst>
      <p:ext uri="{BB962C8B-B14F-4D97-AF65-F5344CB8AC3E}">
        <p14:creationId xmlns:p14="http://schemas.microsoft.com/office/powerpoint/2010/main" val="3565541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DDA25-6EE1-B44B-8F4D-1F7C7B9758CE}"/>
              </a:ext>
            </a:extLst>
          </p:cNvPr>
          <p:cNvSpPr>
            <a:spLocks noGrp="1"/>
          </p:cNvSpPr>
          <p:nvPr>
            <p:ph type="title"/>
          </p:nvPr>
        </p:nvSpPr>
        <p:spPr/>
        <p:txBody>
          <a:bodyPr/>
          <a:lstStyle/>
          <a:p>
            <a:r>
              <a:rPr lang="en-US" dirty="0"/>
              <a:t>Enhance grayscale image with </a:t>
            </a:r>
            <a:r>
              <a:rPr lang="en-US" dirty="0" err="1">
                <a:latin typeface="Courier" pitchFamily="2" charset="0"/>
              </a:rPr>
              <a:t>imadjust</a:t>
            </a:r>
            <a:endParaRPr lang="en-US" dirty="0">
              <a:latin typeface="Courier" pitchFamily="2" charset="0"/>
            </a:endParaRPr>
          </a:p>
        </p:txBody>
      </p:sp>
      <p:pic>
        <p:nvPicPr>
          <p:cNvPr id="3" name="Picture 2">
            <a:extLst>
              <a:ext uri="{FF2B5EF4-FFF2-40B4-BE49-F238E27FC236}">
                <a16:creationId xmlns:a16="http://schemas.microsoft.com/office/drawing/2014/main" id="{B794E768-8AC1-DC4E-B616-6631C42CD54F}"/>
              </a:ext>
            </a:extLst>
          </p:cNvPr>
          <p:cNvPicPr>
            <a:picLocks noChangeAspect="1"/>
          </p:cNvPicPr>
          <p:nvPr/>
        </p:nvPicPr>
        <p:blipFill>
          <a:blip r:embed="rId3"/>
          <a:stretch>
            <a:fillRect/>
          </a:stretch>
        </p:blipFill>
        <p:spPr>
          <a:xfrm>
            <a:off x="335788" y="954024"/>
            <a:ext cx="4811776" cy="3608832"/>
          </a:xfrm>
          <a:prstGeom prst="rect">
            <a:avLst/>
          </a:prstGeom>
        </p:spPr>
      </p:pic>
      <p:pic>
        <p:nvPicPr>
          <p:cNvPr id="4" name="Picture 3">
            <a:extLst>
              <a:ext uri="{FF2B5EF4-FFF2-40B4-BE49-F238E27FC236}">
                <a16:creationId xmlns:a16="http://schemas.microsoft.com/office/drawing/2014/main" id="{A2272057-9F01-374B-9B8D-87767B043880}"/>
              </a:ext>
            </a:extLst>
          </p:cNvPr>
          <p:cNvPicPr>
            <a:picLocks noChangeAspect="1"/>
          </p:cNvPicPr>
          <p:nvPr/>
        </p:nvPicPr>
        <p:blipFill>
          <a:blip r:embed="rId4"/>
          <a:stretch>
            <a:fillRect/>
          </a:stretch>
        </p:blipFill>
        <p:spPr>
          <a:xfrm>
            <a:off x="335788" y="3249168"/>
            <a:ext cx="4811776" cy="3608832"/>
          </a:xfrm>
          <a:prstGeom prst="rect">
            <a:avLst/>
          </a:prstGeom>
        </p:spPr>
      </p:pic>
      <p:pic>
        <p:nvPicPr>
          <p:cNvPr id="7" name="Picture 6">
            <a:extLst>
              <a:ext uri="{FF2B5EF4-FFF2-40B4-BE49-F238E27FC236}">
                <a16:creationId xmlns:a16="http://schemas.microsoft.com/office/drawing/2014/main" id="{B98A7729-D71E-954F-8B5A-21B8D5CE5020}"/>
              </a:ext>
            </a:extLst>
          </p:cNvPr>
          <p:cNvPicPr>
            <a:picLocks noChangeAspect="1"/>
          </p:cNvPicPr>
          <p:nvPr/>
        </p:nvPicPr>
        <p:blipFill rotWithShape="1">
          <a:blip r:embed="rId5"/>
          <a:srcRect t="24269"/>
          <a:stretch/>
        </p:blipFill>
        <p:spPr>
          <a:xfrm>
            <a:off x="5147564" y="1614422"/>
            <a:ext cx="6388100" cy="4289554"/>
          </a:xfrm>
          <a:prstGeom prst="rect">
            <a:avLst/>
          </a:prstGeom>
          <a:ln>
            <a:solidFill>
              <a:schemeClr val="tx1"/>
            </a:solidFill>
          </a:ln>
        </p:spPr>
      </p:pic>
      <p:sp>
        <p:nvSpPr>
          <p:cNvPr id="9" name="TextBox 8">
            <a:extLst>
              <a:ext uri="{FF2B5EF4-FFF2-40B4-BE49-F238E27FC236}">
                <a16:creationId xmlns:a16="http://schemas.microsoft.com/office/drawing/2014/main" id="{E84B1687-9027-384A-8911-F56DCD4DF954}"/>
              </a:ext>
            </a:extLst>
          </p:cNvPr>
          <p:cNvSpPr txBox="1"/>
          <p:nvPr/>
        </p:nvSpPr>
        <p:spPr>
          <a:xfrm>
            <a:off x="976837" y="3860801"/>
            <a:ext cx="1659429" cy="461665"/>
          </a:xfrm>
          <a:prstGeom prst="rect">
            <a:avLst/>
          </a:prstGeom>
          <a:noFill/>
        </p:spPr>
        <p:txBody>
          <a:bodyPr wrap="none" rtlCol="0">
            <a:spAutoFit/>
          </a:bodyPr>
          <a:lstStyle/>
          <a:p>
            <a:r>
              <a:rPr lang="en-US" sz="2400" dirty="0">
                <a:latin typeface="Courier" pitchFamily="2" charset="0"/>
              </a:rPr>
              <a:t>im_gray2</a:t>
            </a:r>
          </a:p>
        </p:txBody>
      </p:sp>
      <p:sp>
        <p:nvSpPr>
          <p:cNvPr id="18" name="TextBox 17">
            <a:extLst>
              <a:ext uri="{FF2B5EF4-FFF2-40B4-BE49-F238E27FC236}">
                <a16:creationId xmlns:a16="http://schemas.microsoft.com/office/drawing/2014/main" id="{9479DBC4-C8E4-3E45-B0A0-31177BB80A96}"/>
              </a:ext>
            </a:extLst>
          </p:cNvPr>
          <p:cNvSpPr txBox="1"/>
          <p:nvPr/>
        </p:nvSpPr>
        <p:spPr>
          <a:xfrm>
            <a:off x="976836" y="1566525"/>
            <a:ext cx="1659429" cy="461665"/>
          </a:xfrm>
          <a:prstGeom prst="rect">
            <a:avLst/>
          </a:prstGeom>
          <a:noFill/>
        </p:spPr>
        <p:txBody>
          <a:bodyPr wrap="none" rtlCol="0">
            <a:spAutoFit/>
          </a:bodyPr>
          <a:lstStyle/>
          <a:p>
            <a:r>
              <a:rPr lang="en-US" sz="2400" dirty="0">
                <a:latin typeface="Courier" pitchFamily="2" charset="0"/>
              </a:rPr>
              <a:t>im_gray1</a:t>
            </a:r>
          </a:p>
        </p:txBody>
      </p:sp>
    </p:spTree>
    <p:extLst>
      <p:ext uri="{BB962C8B-B14F-4D97-AF65-F5344CB8AC3E}">
        <p14:creationId xmlns:p14="http://schemas.microsoft.com/office/powerpoint/2010/main" val="9224725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F57527-4F98-1D40-96AE-A31ABC2CF7F3}"/>
              </a:ext>
            </a:extLst>
          </p:cNvPr>
          <p:cNvSpPr>
            <a:spLocks noGrp="1"/>
          </p:cNvSpPr>
          <p:nvPr>
            <p:ph type="title"/>
          </p:nvPr>
        </p:nvSpPr>
        <p:spPr/>
        <p:txBody>
          <a:bodyPr>
            <a:normAutofit/>
          </a:bodyPr>
          <a:lstStyle/>
          <a:p>
            <a:r>
              <a:rPr lang="en-US" dirty="0"/>
              <a:t>Find the number of objects in this picture:</a:t>
            </a:r>
          </a:p>
        </p:txBody>
      </p:sp>
      <p:pic>
        <p:nvPicPr>
          <p:cNvPr id="2" name="Picture 1">
            <a:extLst>
              <a:ext uri="{FF2B5EF4-FFF2-40B4-BE49-F238E27FC236}">
                <a16:creationId xmlns:a16="http://schemas.microsoft.com/office/drawing/2014/main" id="{98DAE3F8-DE74-AC47-BCFD-84863DEB6BFD}"/>
              </a:ext>
            </a:extLst>
          </p:cNvPr>
          <p:cNvPicPr>
            <a:picLocks noChangeAspect="1"/>
          </p:cNvPicPr>
          <p:nvPr/>
        </p:nvPicPr>
        <p:blipFill>
          <a:blip r:embed="rId3"/>
          <a:stretch>
            <a:fillRect/>
          </a:stretch>
        </p:blipFill>
        <p:spPr>
          <a:xfrm>
            <a:off x="-2562352" y="762000"/>
            <a:ext cx="8128000" cy="6096000"/>
          </a:xfrm>
          <a:prstGeom prst="rect">
            <a:avLst/>
          </a:prstGeom>
        </p:spPr>
      </p:pic>
      <p:pic>
        <p:nvPicPr>
          <p:cNvPr id="5" name="Picture 4">
            <a:extLst>
              <a:ext uri="{FF2B5EF4-FFF2-40B4-BE49-F238E27FC236}">
                <a16:creationId xmlns:a16="http://schemas.microsoft.com/office/drawing/2014/main" id="{849927E0-EEC4-584D-A8E3-8D64DF426F1B}"/>
              </a:ext>
            </a:extLst>
          </p:cNvPr>
          <p:cNvPicPr>
            <a:picLocks noChangeAspect="1"/>
          </p:cNvPicPr>
          <p:nvPr/>
        </p:nvPicPr>
        <p:blipFill>
          <a:blip r:embed="rId4"/>
          <a:stretch>
            <a:fillRect/>
          </a:stretch>
        </p:blipFill>
        <p:spPr>
          <a:xfrm>
            <a:off x="6096000" y="832762"/>
            <a:ext cx="5744210" cy="6025238"/>
          </a:xfrm>
          <a:prstGeom prst="rect">
            <a:avLst/>
          </a:prstGeom>
          <a:ln>
            <a:solidFill>
              <a:schemeClr val="tx1"/>
            </a:solidFill>
          </a:ln>
        </p:spPr>
      </p:pic>
      <p:pic>
        <p:nvPicPr>
          <p:cNvPr id="12" name="Picture 11">
            <a:extLst>
              <a:ext uri="{FF2B5EF4-FFF2-40B4-BE49-F238E27FC236}">
                <a16:creationId xmlns:a16="http://schemas.microsoft.com/office/drawing/2014/main" id="{981094E9-7505-9847-ADFD-DB9DEC56C31B}"/>
              </a:ext>
            </a:extLst>
          </p:cNvPr>
          <p:cNvPicPr>
            <a:picLocks noChangeAspect="1"/>
          </p:cNvPicPr>
          <p:nvPr/>
        </p:nvPicPr>
        <p:blipFill>
          <a:blip r:embed="rId5"/>
          <a:stretch>
            <a:fillRect/>
          </a:stretch>
        </p:blipFill>
        <p:spPr>
          <a:xfrm>
            <a:off x="2668492" y="3318764"/>
            <a:ext cx="3162332" cy="982472"/>
          </a:xfrm>
          <a:prstGeom prst="rect">
            <a:avLst/>
          </a:prstGeom>
          <a:ln>
            <a:solidFill>
              <a:schemeClr val="tx1"/>
            </a:solidFill>
          </a:ln>
        </p:spPr>
      </p:pic>
    </p:spTree>
    <p:extLst>
      <p:ext uri="{BB962C8B-B14F-4D97-AF65-F5344CB8AC3E}">
        <p14:creationId xmlns:p14="http://schemas.microsoft.com/office/powerpoint/2010/main" val="18239708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3D89C-9C65-A742-A5E0-1AC75100742A}"/>
              </a:ext>
            </a:extLst>
          </p:cNvPr>
          <p:cNvSpPr>
            <a:spLocks noGrp="1"/>
          </p:cNvSpPr>
          <p:nvPr>
            <p:ph type="title"/>
          </p:nvPr>
        </p:nvSpPr>
        <p:spPr/>
        <p:txBody>
          <a:bodyPr/>
          <a:lstStyle/>
          <a:p>
            <a:r>
              <a:rPr lang="en-US" dirty="0"/>
              <a:t>Algorithm for image thresholding and segmentation</a:t>
            </a:r>
          </a:p>
        </p:txBody>
      </p:sp>
      <p:sp>
        <p:nvSpPr>
          <p:cNvPr id="3" name="Content Placeholder 2">
            <a:extLst>
              <a:ext uri="{FF2B5EF4-FFF2-40B4-BE49-F238E27FC236}">
                <a16:creationId xmlns:a16="http://schemas.microsoft.com/office/drawing/2014/main" id="{56E8FFE7-A7FA-014B-A603-2322222042FB}"/>
              </a:ext>
            </a:extLst>
          </p:cNvPr>
          <p:cNvSpPr>
            <a:spLocks noGrp="1"/>
          </p:cNvSpPr>
          <p:nvPr>
            <p:ph idx="1"/>
          </p:nvPr>
        </p:nvSpPr>
        <p:spPr>
          <a:xfrm>
            <a:off x="223837" y="1165753"/>
            <a:ext cx="11744325" cy="5573713"/>
          </a:xfrm>
        </p:spPr>
        <p:txBody>
          <a:bodyPr>
            <a:normAutofit/>
          </a:bodyPr>
          <a:lstStyle/>
          <a:p>
            <a:pPr marL="514350" indent="-514350">
              <a:buFont typeface="+mj-lt"/>
              <a:buAutoNum type="arabicPeriod"/>
            </a:pPr>
            <a:r>
              <a:rPr lang="en-US" sz="2800" dirty="0"/>
              <a:t>Load the image</a:t>
            </a:r>
            <a:endParaRPr lang="en-US" sz="2800" dirty="0">
              <a:latin typeface="Courier" pitchFamily="2" charset="0"/>
            </a:endParaRPr>
          </a:p>
          <a:p>
            <a:pPr marL="514350" indent="-514350">
              <a:buFont typeface="+mj-lt"/>
              <a:buAutoNum type="arabicPeriod"/>
            </a:pPr>
            <a:endParaRPr lang="en-US" sz="2800" dirty="0"/>
          </a:p>
          <a:p>
            <a:pPr marL="514350" indent="-514350">
              <a:buFont typeface="+mj-lt"/>
              <a:buAutoNum type="arabicPeriod"/>
            </a:pPr>
            <a:endParaRPr lang="en-US" sz="2800" dirty="0"/>
          </a:p>
          <a:p>
            <a:pPr marL="514350" indent="-514350">
              <a:buFont typeface="+mj-lt"/>
              <a:buAutoNum type="arabicPeriod"/>
            </a:pPr>
            <a:r>
              <a:rPr lang="en-US" sz="2800" dirty="0"/>
              <a:t>Define grayscale image</a:t>
            </a:r>
          </a:p>
          <a:p>
            <a:pPr lvl="1"/>
            <a:r>
              <a:rPr lang="en-US" sz="2400" dirty="0">
                <a:solidFill>
                  <a:srgbClr val="FF0000"/>
                </a:solidFill>
              </a:rPr>
              <a:t>Adjust the image to optimize exposure for objects of interest</a:t>
            </a:r>
          </a:p>
          <a:p>
            <a:pPr marL="514350" indent="-514350">
              <a:buFont typeface="+mj-lt"/>
              <a:buAutoNum type="arabicPeriod"/>
            </a:pPr>
            <a:endParaRPr lang="en-US" sz="2800" dirty="0">
              <a:latin typeface="Courier" pitchFamily="2" charset="0"/>
            </a:endParaRPr>
          </a:p>
          <a:p>
            <a:pPr marL="514350" indent="-514350">
              <a:buFont typeface="+mj-lt"/>
              <a:buAutoNum type="arabicPeriod"/>
            </a:pPr>
            <a:r>
              <a:rPr lang="en-US" sz="2800" dirty="0"/>
              <a:t>Define mask at specified threshold level</a:t>
            </a:r>
          </a:p>
          <a:p>
            <a:pPr marL="514350" indent="-514350">
              <a:buFont typeface="+mj-lt"/>
              <a:buAutoNum type="arabicPeriod"/>
            </a:pPr>
            <a:endParaRPr lang="en-US" sz="2800" dirty="0"/>
          </a:p>
          <a:p>
            <a:pPr marL="514350" indent="-514350">
              <a:buFont typeface="+mj-lt"/>
              <a:buAutoNum type="arabicPeriod"/>
            </a:pPr>
            <a:endParaRPr lang="en-US" sz="2800" dirty="0"/>
          </a:p>
          <a:p>
            <a:pPr marL="514350" indent="-514350">
              <a:buFont typeface="+mj-lt"/>
              <a:buAutoNum type="arabicPeriod"/>
            </a:pPr>
            <a:r>
              <a:rPr lang="en-US" sz="2800" dirty="0"/>
              <a:t>Analyze the objects of interest within the mask (counting, intensities, etc.)</a:t>
            </a:r>
            <a:endParaRPr lang="en-US" sz="2800" dirty="0">
              <a:latin typeface="Courier" pitchFamily="2" charset="0"/>
            </a:endParaRPr>
          </a:p>
        </p:txBody>
      </p:sp>
    </p:spTree>
    <p:extLst>
      <p:ext uri="{BB962C8B-B14F-4D97-AF65-F5344CB8AC3E}">
        <p14:creationId xmlns:p14="http://schemas.microsoft.com/office/powerpoint/2010/main" val="2252476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8B2209-63D7-8644-BFDC-6C645296DD1D}"/>
              </a:ext>
            </a:extLst>
          </p:cNvPr>
          <p:cNvSpPr>
            <a:spLocks noGrp="1"/>
          </p:cNvSpPr>
          <p:nvPr>
            <p:ph idx="1"/>
          </p:nvPr>
        </p:nvSpPr>
        <p:spPr/>
        <p:txBody>
          <a:bodyPr anchor="ctr">
            <a:normAutofit/>
          </a:bodyPr>
          <a:lstStyle/>
          <a:p>
            <a:r>
              <a:rPr lang="en-US" sz="2400" dirty="0"/>
              <a:t>Image segmentation</a:t>
            </a:r>
          </a:p>
          <a:p>
            <a:r>
              <a:rPr lang="en-US" sz="2400" dirty="0"/>
              <a:t>Image masking</a:t>
            </a:r>
          </a:p>
          <a:p>
            <a:r>
              <a:rPr lang="en-US" sz="2400" dirty="0"/>
              <a:t>Extracting regions of interest</a:t>
            </a:r>
          </a:p>
          <a:p>
            <a:r>
              <a:rPr lang="en-US" sz="2400" dirty="0"/>
              <a:t>Calculate image properties within ROI</a:t>
            </a:r>
          </a:p>
        </p:txBody>
      </p:sp>
    </p:spTree>
    <p:extLst>
      <p:ext uri="{BB962C8B-B14F-4D97-AF65-F5344CB8AC3E}">
        <p14:creationId xmlns:p14="http://schemas.microsoft.com/office/powerpoint/2010/main" val="42137000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0AA886-AD90-814E-990E-E0EA188AF0A1}"/>
              </a:ext>
            </a:extLst>
          </p:cNvPr>
          <p:cNvSpPr txBox="1"/>
          <p:nvPr/>
        </p:nvSpPr>
        <p:spPr>
          <a:xfrm>
            <a:off x="206728" y="2397948"/>
            <a:ext cx="2624322" cy="2062103"/>
          </a:xfrm>
          <a:prstGeom prst="rect">
            <a:avLst/>
          </a:prstGeom>
          <a:noFill/>
        </p:spPr>
        <p:txBody>
          <a:bodyPr wrap="square" rtlCol="0">
            <a:spAutoFit/>
          </a:bodyPr>
          <a:lstStyle/>
          <a:p>
            <a:r>
              <a:rPr lang="en-US" sz="3200" dirty="0"/>
              <a:t>Group example 1: Practice with thresholding</a:t>
            </a:r>
          </a:p>
        </p:txBody>
      </p:sp>
      <p:sp>
        <p:nvSpPr>
          <p:cNvPr id="6" name="Content Placeholder 1">
            <a:extLst>
              <a:ext uri="{FF2B5EF4-FFF2-40B4-BE49-F238E27FC236}">
                <a16:creationId xmlns:a16="http://schemas.microsoft.com/office/drawing/2014/main" id="{91C1911C-3331-C34A-867B-13BB8D46309D}"/>
              </a:ext>
            </a:extLst>
          </p:cNvPr>
          <p:cNvSpPr txBox="1">
            <a:spLocks/>
          </p:cNvSpPr>
          <p:nvPr/>
        </p:nvSpPr>
        <p:spPr>
          <a:xfrm>
            <a:off x="3103418" y="0"/>
            <a:ext cx="9088581" cy="6857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US" sz="2400" dirty="0"/>
              <a:t>Melanophores from Xenopus were imaged using confocal microscopy (lec9_GrpEx1_xenopus_melanophore.jpg). Cells were stained such that microtubule cytoskeleton are in green, the nucleus is blue, and pigment granules in red. We want to analyze the </a:t>
            </a:r>
            <a:r>
              <a:rPr lang="en-US" sz="2400" dirty="0">
                <a:solidFill>
                  <a:srgbClr val="0000FF"/>
                </a:solidFill>
              </a:rPr>
              <a:t>nucleus</a:t>
            </a:r>
            <a:r>
              <a:rPr lang="en-US" sz="2400" dirty="0"/>
              <a:t>.</a:t>
            </a:r>
          </a:p>
          <a:p>
            <a:pPr marL="0" lvl="0" indent="0">
              <a:buNone/>
            </a:pPr>
            <a:endParaRPr lang="en-US" sz="2400" dirty="0"/>
          </a:p>
          <a:p>
            <a:pPr marL="457200" indent="-457200">
              <a:buFont typeface="+mj-lt"/>
              <a:buAutoNum type="arabicPeriod"/>
            </a:pPr>
            <a:r>
              <a:rPr lang="en-US" sz="2400" dirty="0"/>
              <a:t>Generate a 1x3 subplot:</a:t>
            </a:r>
          </a:p>
          <a:p>
            <a:pPr marL="914400" lvl="1" indent="-457200">
              <a:buFont typeface="+mj-lt"/>
              <a:buAutoNum type="arabicPeriod"/>
            </a:pPr>
            <a:r>
              <a:rPr lang="en-US" sz="2000" dirty="0"/>
              <a:t>Left: show the original image</a:t>
            </a:r>
          </a:p>
          <a:p>
            <a:pPr marL="914400" lvl="1" indent="-457200">
              <a:buFont typeface="+mj-lt"/>
              <a:buAutoNum type="arabicPeriod"/>
            </a:pPr>
            <a:r>
              <a:rPr lang="en-US" sz="2000" dirty="0"/>
              <a:t>Middle: the grayscale image</a:t>
            </a:r>
          </a:p>
          <a:p>
            <a:pPr marL="914400" lvl="1" indent="-457200">
              <a:buFont typeface="+mj-lt"/>
              <a:buAutoNum type="arabicPeriod"/>
            </a:pPr>
            <a:r>
              <a:rPr lang="en-US" sz="2000" dirty="0"/>
              <a:t>Right: a grayscale of the </a:t>
            </a:r>
            <a:r>
              <a:rPr lang="en-US" sz="2000" dirty="0">
                <a:solidFill>
                  <a:srgbClr val="0000FF"/>
                </a:solidFill>
              </a:rPr>
              <a:t>blue</a:t>
            </a:r>
            <a:r>
              <a:rPr lang="en-US" sz="2000" dirty="0"/>
              <a:t> layer from the RGB image only that is enhanced using </a:t>
            </a:r>
            <a:r>
              <a:rPr lang="en-US" sz="2000" dirty="0" err="1">
                <a:latin typeface="Courier" pitchFamily="2" charset="0"/>
              </a:rPr>
              <a:t>imadjust</a:t>
            </a:r>
            <a:r>
              <a:rPr lang="en-US" sz="2000" dirty="0"/>
              <a:t>.</a:t>
            </a:r>
          </a:p>
          <a:p>
            <a:pPr marL="457200" indent="-457200">
              <a:buFont typeface="+mj-lt"/>
              <a:buAutoNum type="arabicPeriod"/>
            </a:pPr>
            <a:r>
              <a:rPr lang="en-US" sz="2400" dirty="0"/>
              <a:t>Write a for loop to test out 6 different threshold levels for the grayscale blue layer image using </a:t>
            </a:r>
            <a:r>
              <a:rPr lang="en-US" sz="2400" dirty="0" err="1">
                <a:latin typeface="Courier" pitchFamily="2" charset="0"/>
              </a:rPr>
              <a:t>linspace</a:t>
            </a:r>
            <a:r>
              <a:rPr lang="en-US" sz="2400" dirty="0">
                <a:latin typeface="Courier" pitchFamily="2" charset="0"/>
              </a:rPr>
              <a:t>(0,1,6)</a:t>
            </a:r>
            <a:r>
              <a:rPr lang="en-US" sz="2400" dirty="0"/>
              <a:t>. Visualize the mask with </a:t>
            </a:r>
            <a:r>
              <a:rPr lang="en-US" sz="2400" dirty="0" err="1">
                <a:latin typeface="Courier" pitchFamily="2" charset="0"/>
              </a:rPr>
              <a:t>imshow</a:t>
            </a:r>
            <a:r>
              <a:rPr lang="en-US" sz="2400" dirty="0"/>
              <a:t> in a subplot at every loop. </a:t>
            </a:r>
          </a:p>
          <a:p>
            <a:pPr marL="457200" indent="-457200">
              <a:buFont typeface="+mj-lt"/>
              <a:buAutoNum type="arabicPeriod"/>
            </a:pPr>
            <a:r>
              <a:rPr lang="en-US" sz="2400" dirty="0"/>
              <a:t>Choose the threshold level that highlights the nucleus best, and use </a:t>
            </a:r>
            <a:r>
              <a:rPr lang="en-US" sz="2400" dirty="0" err="1">
                <a:latin typeface="Courier" pitchFamily="2" charset="0"/>
              </a:rPr>
              <a:t>bwboundaries</a:t>
            </a:r>
            <a:r>
              <a:rPr lang="en-US" sz="2400" dirty="0"/>
              <a:t> to calculate the boundary. How many boundaries do we expect, and if we did not get that, what do you think is the problem, and are there methods you can think of to improve the accuracy? </a:t>
            </a:r>
          </a:p>
          <a:p>
            <a:pPr marL="457200" indent="-457200">
              <a:buFont typeface="+mj-lt"/>
              <a:buAutoNum type="arabicPeriod"/>
            </a:pPr>
            <a:endParaRPr lang="en-US" sz="2400" dirty="0"/>
          </a:p>
        </p:txBody>
      </p:sp>
    </p:spTree>
    <p:extLst>
      <p:ext uri="{BB962C8B-B14F-4D97-AF65-F5344CB8AC3E}">
        <p14:creationId xmlns:p14="http://schemas.microsoft.com/office/powerpoint/2010/main" val="3977634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118000-D8DE-CA40-A99E-FFE18AC01131}"/>
              </a:ext>
            </a:extLst>
          </p:cNvPr>
          <p:cNvSpPr>
            <a:spLocks noGrp="1"/>
          </p:cNvSpPr>
          <p:nvPr>
            <p:ph idx="13"/>
          </p:nvPr>
        </p:nvSpPr>
        <p:spPr/>
        <p:txBody>
          <a:bodyPr/>
          <a:lstStyle/>
          <a:p>
            <a:r>
              <a:rPr lang="en-US" dirty="0"/>
              <a:t>Image processing functions: mask enhancement</a:t>
            </a:r>
          </a:p>
        </p:txBody>
      </p:sp>
      <p:graphicFrame>
        <p:nvGraphicFramePr>
          <p:cNvPr id="8" name="Table 7">
            <a:extLst>
              <a:ext uri="{FF2B5EF4-FFF2-40B4-BE49-F238E27FC236}">
                <a16:creationId xmlns:a16="http://schemas.microsoft.com/office/drawing/2014/main" id="{3E7A6E36-C6AC-2047-BF3C-0CAA7DE74048}"/>
              </a:ext>
            </a:extLst>
          </p:cNvPr>
          <p:cNvGraphicFramePr>
            <a:graphicFrameLocks noGrp="1"/>
          </p:cNvGraphicFramePr>
          <p:nvPr>
            <p:extLst>
              <p:ext uri="{D42A27DB-BD31-4B8C-83A1-F6EECF244321}">
                <p14:modId xmlns:p14="http://schemas.microsoft.com/office/powerpoint/2010/main" val="2193226443"/>
              </p:ext>
            </p:extLst>
          </p:nvPr>
        </p:nvGraphicFramePr>
        <p:xfrm>
          <a:off x="1853183" y="3343984"/>
          <a:ext cx="8541772" cy="1584960"/>
        </p:xfrm>
        <a:graphic>
          <a:graphicData uri="http://schemas.openxmlformats.org/drawingml/2006/table">
            <a:tbl>
              <a:tblPr firstRow="1" bandRow="1">
                <a:tableStyleId>{5940675A-B579-460E-94D1-54222C63F5DA}</a:tableStyleId>
              </a:tblPr>
              <a:tblGrid>
                <a:gridCol w="3041354">
                  <a:extLst>
                    <a:ext uri="{9D8B030D-6E8A-4147-A177-3AD203B41FA5}">
                      <a16:colId xmlns:a16="http://schemas.microsoft.com/office/drawing/2014/main" val="2424370679"/>
                    </a:ext>
                  </a:extLst>
                </a:gridCol>
                <a:gridCol w="5500418">
                  <a:extLst>
                    <a:ext uri="{9D8B030D-6E8A-4147-A177-3AD203B41FA5}">
                      <a16:colId xmlns:a16="http://schemas.microsoft.com/office/drawing/2014/main" val="3176512164"/>
                    </a:ext>
                  </a:extLst>
                </a:gridCol>
              </a:tblGrid>
              <a:tr h="370840">
                <a:tc>
                  <a:txBody>
                    <a:bodyPr/>
                    <a:lstStyle/>
                    <a:p>
                      <a:r>
                        <a:rPr lang="en-US" sz="2000" b="1" dirty="0" err="1">
                          <a:latin typeface="Courier" pitchFamily="2" charset="0"/>
                        </a:rPr>
                        <a:t>imopen</a:t>
                      </a:r>
                      <a:endParaRPr lang="en-US" sz="2000" b="1" dirty="0">
                        <a:latin typeface="Courier" pitchFamily="2" charset="0"/>
                      </a:endParaRPr>
                    </a:p>
                  </a:txBody>
                  <a:tcPr>
                    <a:solidFill>
                      <a:schemeClr val="bg1">
                        <a:lumMod val="75000"/>
                      </a:schemeClr>
                    </a:solidFill>
                  </a:tcPr>
                </a:tc>
                <a:tc>
                  <a:txBody>
                    <a:bodyPr/>
                    <a:lstStyle/>
                    <a:p>
                      <a:r>
                        <a:rPr lang="en-US" sz="2000" dirty="0"/>
                        <a:t>Open mask gaps</a:t>
                      </a:r>
                    </a:p>
                  </a:txBody>
                  <a:tcPr>
                    <a:solidFill>
                      <a:schemeClr val="bg1">
                        <a:lumMod val="75000"/>
                      </a:schemeClr>
                    </a:solidFill>
                  </a:tcPr>
                </a:tc>
                <a:extLst>
                  <a:ext uri="{0D108BD9-81ED-4DB2-BD59-A6C34878D82A}">
                    <a16:rowId xmlns:a16="http://schemas.microsoft.com/office/drawing/2014/main" val="3483972576"/>
                  </a:ext>
                </a:extLst>
              </a:tr>
              <a:tr h="370840">
                <a:tc>
                  <a:txBody>
                    <a:bodyPr/>
                    <a:lstStyle/>
                    <a:p>
                      <a:r>
                        <a:rPr lang="en-US" sz="2000" b="1" dirty="0" err="1">
                          <a:latin typeface="Courier" pitchFamily="2" charset="0"/>
                        </a:rPr>
                        <a:t>strel</a:t>
                      </a:r>
                      <a:r>
                        <a:rPr lang="en-US" sz="2000" b="1" dirty="0">
                          <a:latin typeface="Courier" pitchFamily="2" charset="0"/>
                        </a:rPr>
                        <a:t>(‘</a:t>
                      </a:r>
                      <a:r>
                        <a:rPr lang="en-US" sz="2000" b="1" dirty="0" err="1">
                          <a:latin typeface="Courier" pitchFamily="2" charset="0"/>
                        </a:rPr>
                        <a:t>disk’,r</a:t>
                      </a:r>
                      <a:r>
                        <a:rPr lang="en-US" sz="2000" b="1" dirty="0">
                          <a:latin typeface="Courier" pitchFamily="2" charset="0"/>
                        </a:rPr>
                        <a:t>)</a:t>
                      </a:r>
                    </a:p>
                  </a:txBody>
                  <a:tcPr>
                    <a:solidFill>
                      <a:schemeClr val="bg1">
                        <a:lumMod val="75000"/>
                      </a:schemeClr>
                    </a:solidFill>
                  </a:tcPr>
                </a:tc>
                <a:tc>
                  <a:txBody>
                    <a:bodyPr/>
                    <a:lstStyle/>
                    <a:p>
                      <a:r>
                        <a:rPr lang="en-US" sz="2000" dirty="0"/>
                        <a:t>Determining opening and closing pixel size</a:t>
                      </a:r>
                    </a:p>
                  </a:txBody>
                  <a:tcPr>
                    <a:solidFill>
                      <a:schemeClr val="bg1">
                        <a:lumMod val="75000"/>
                      </a:schemeClr>
                    </a:solidFill>
                  </a:tcPr>
                </a:tc>
                <a:extLst>
                  <a:ext uri="{0D108BD9-81ED-4DB2-BD59-A6C34878D82A}">
                    <a16:rowId xmlns:a16="http://schemas.microsoft.com/office/drawing/2014/main" val="4083919930"/>
                  </a:ext>
                </a:extLst>
              </a:tr>
              <a:tr h="370840">
                <a:tc>
                  <a:txBody>
                    <a:bodyPr/>
                    <a:lstStyle/>
                    <a:p>
                      <a:r>
                        <a:rPr lang="en-US" sz="2000" b="1" dirty="0" err="1">
                          <a:latin typeface="Courier" pitchFamily="2" charset="0"/>
                        </a:rPr>
                        <a:t>imdilate</a:t>
                      </a:r>
                      <a:endParaRPr lang="en-US" sz="2000" b="1" dirty="0">
                        <a:latin typeface="Courier" pitchFamily="2" charset="0"/>
                      </a:endParaRPr>
                    </a:p>
                  </a:txBody>
                  <a:tcPr>
                    <a:solidFill>
                      <a:schemeClr val="bg1">
                        <a:lumMod val="75000"/>
                      </a:schemeClr>
                    </a:solidFill>
                  </a:tcPr>
                </a:tc>
                <a:tc>
                  <a:txBody>
                    <a:bodyPr/>
                    <a:lstStyle/>
                    <a:p>
                      <a:r>
                        <a:rPr lang="en-US" sz="2000" dirty="0"/>
                        <a:t>Expand local mask areas</a:t>
                      </a:r>
                    </a:p>
                  </a:txBody>
                  <a:tcPr>
                    <a:solidFill>
                      <a:schemeClr val="bg1">
                        <a:lumMod val="75000"/>
                      </a:schemeClr>
                    </a:solidFill>
                  </a:tcPr>
                </a:tc>
                <a:extLst>
                  <a:ext uri="{0D108BD9-81ED-4DB2-BD59-A6C34878D82A}">
                    <a16:rowId xmlns:a16="http://schemas.microsoft.com/office/drawing/2014/main" val="1635873419"/>
                  </a:ext>
                </a:extLst>
              </a:tr>
              <a:tr h="370840">
                <a:tc>
                  <a:txBody>
                    <a:bodyPr/>
                    <a:lstStyle/>
                    <a:p>
                      <a:r>
                        <a:rPr lang="en-US" sz="2000" b="1" dirty="0" err="1">
                          <a:latin typeface="Courier" pitchFamily="2" charset="0"/>
                        </a:rPr>
                        <a:t>imerode</a:t>
                      </a:r>
                      <a:endParaRPr lang="en-US" sz="2000" b="1" dirty="0">
                        <a:latin typeface="Courier" pitchFamily="2" charset="0"/>
                      </a:endParaRPr>
                    </a:p>
                  </a:txBody>
                  <a:tcPr>
                    <a:solidFill>
                      <a:schemeClr val="bg1">
                        <a:lumMod val="75000"/>
                      </a:schemeClr>
                    </a:solidFill>
                  </a:tcPr>
                </a:tc>
                <a:tc>
                  <a:txBody>
                    <a:bodyPr/>
                    <a:lstStyle/>
                    <a:p>
                      <a:r>
                        <a:rPr lang="en-US" sz="2000" dirty="0"/>
                        <a:t>Reduce local mask areas</a:t>
                      </a:r>
                    </a:p>
                  </a:txBody>
                  <a:tcPr>
                    <a:solidFill>
                      <a:schemeClr val="bg1">
                        <a:lumMod val="75000"/>
                      </a:schemeClr>
                    </a:solidFill>
                  </a:tcPr>
                </a:tc>
                <a:extLst>
                  <a:ext uri="{0D108BD9-81ED-4DB2-BD59-A6C34878D82A}">
                    <a16:rowId xmlns:a16="http://schemas.microsoft.com/office/drawing/2014/main" val="722813632"/>
                  </a:ext>
                </a:extLst>
              </a:tr>
            </a:tbl>
          </a:graphicData>
        </a:graphic>
      </p:graphicFrame>
      <p:graphicFrame>
        <p:nvGraphicFramePr>
          <p:cNvPr id="2" name="Table 1">
            <a:extLst>
              <a:ext uri="{FF2B5EF4-FFF2-40B4-BE49-F238E27FC236}">
                <a16:creationId xmlns:a16="http://schemas.microsoft.com/office/drawing/2014/main" id="{7578952A-DA3F-804B-92F0-CE57C3EA7F83}"/>
              </a:ext>
            </a:extLst>
          </p:cNvPr>
          <p:cNvGraphicFramePr>
            <a:graphicFrameLocks noGrp="1"/>
          </p:cNvGraphicFramePr>
          <p:nvPr>
            <p:extLst>
              <p:ext uri="{D42A27DB-BD31-4B8C-83A1-F6EECF244321}">
                <p14:modId xmlns:p14="http://schemas.microsoft.com/office/powerpoint/2010/main" val="3126591377"/>
              </p:ext>
            </p:extLst>
          </p:nvPr>
        </p:nvGraphicFramePr>
        <p:xfrm>
          <a:off x="1853183" y="2461730"/>
          <a:ext cx="8541772" cy="396240"/>
        </p:xfrm>
        <a:graphic>
          <a:graphicData uri="http://schemas.openxmlformats.org/drawingml/2006/table">
            <a:tbl>
              <a:tblPr firstRow="1" bandRow="1">
                <a:tableStyleId>{5940675A-B579-460E-94D1-54222C63F5DA}</a:tableStyleId>
              </a:tblPr>
              <a:tblGrid>
                <a:gridCol w="3041354">
                  <a:extLst>
                    <a:ext uri="{9D8B030D-6E8A-4147-A177-3AD203B41FA5}">
                      <a16:colId xmlns:a16="http://schemas.microsoft.com/office/drawing/2014/main" val="787059660"/>
                    </a:ext>
                  </a:extLst>
                </a:gridCol>
                <a:gridCol w="5500418">
                  <a:extLst>
                    <a:ext uri="{9D8B030D-6E8A-4147-A177-3AD203B41FA5}">
                      <a16:colId xmlns:a16="http://schemas.microsoft.com/office/drawing/2014/main" val="1659157553"/>
                    </a:ext>
                  </a:extLst>
                </a:gridCol>
              </a:tblGrid>
              <a:tr h="370840">
                <a:tc>
                  <a:txBody>
                    <a:bodyPr/>
                    <a:lstStyle/>
                    <a:p>
                      <a:r>
                        <a:rPr lang="en-US" sz="2000" b="1" dirty="0" err="1">
                          <a:latin typeface="Courier" pitchFamily="2" charset="0"/>
                        </a:rPr>
                        <a:t>imfill</a:t>
                      </a:r>
                      <a:endParaRPr lang="en-US" sz="2000" b="1" dirty="0">
                        <a:latin typeface="Courier" pitchFamily="2" charset="0"/>
                      </a:endParaRPr>
                    </a:p>
                  </a:txBody>
                  <a:tcPr>
                    <a:solidFill>
                      <a:schemeClr val="bg1">
                        <a:lumMod val="75000"/>
                      </a:schemeClr>
                    </a:solidFill>
                  </a:tcPr>
                </a:tc>
                <a:tc>
                  <a:txBody>
                    <a:bodyPr/>
                    <a:lstStyle/>
                    <a:p>
                      <a:r>
                        <a:rPr lang="en-US" sz="2000" dirty="0"/>
                        <a:t>Fill mask gaps</a:t>
                      </a:r>
                    </a:p>
                  </a:txBody>
                  <a:tcPr>
                    <a:solidFill>
                      <a:schemeClr val="bg1">
                        <a:lumMod val="75000"/>
                      </a:schemeClr>
                    </a:solidFill>
                  </a:tcPr>
                </a:tc>
                <a:extLst>
                  <a:ext uri="{0D108BD9-81ED-4DB2-BD59-A6C34878D82A}">
                    <a16:rowId xmlns:a16="http://schemas.microsoft.com/office/drawing/2014/main" val="1359049685"/>
                  </a:ext>
                </a:extLst>
              </a:tr>
            </a:tbl>
          </a:graphicData>
        </a:graphic>
      </p:graphicFrame>
    </p:spTree>
    <p:extLst>
      <p:ext uri="{BB962C8B-B14F-4D97-AF65-F5344CB8AC3E}">
        <p14:creationId xmlns:p14="http://schemas.microsoft.com/office/powerpoint/2010/main" val="6522128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05F0CF0-A83D-EC45-A2B2-0CFB20F97F08}"/>
              </a:ext>
            </a:extLst>
          </p:cNvPr>
          <p:cNvSpPr>
            <a:spLocks noGrp="1"/>
          </p:cNvSpPr>
          <p:nvPr>
            <p:ph idx="13"/>
          </p:nvPr>
        </p:nvSpPr>
        <p:spPr/>
        <p:txBody>
          <a:bodyPr/>
          <a:lstStyle/>
          <a:p>
            <a:r>
              <a:rPr lang="en-US" dirty="0"/>
              <a:t>Let’s try again, now a little harder:</a:t>
            </a:r>
          </a:p>
        </p:txBody>
      </p:sp>
      <p:sp>
        <p:nvSpPr>
          <p:cNvPr id="8" name="TextBox 7">
            <a:extLst>
              <a:ext uri="{FF2B5EF4-FFF2-40B4-BE49-F238E27FC236}">
                <a16:creationId xmlns:a16="http://schemas.microsoft.com/office/drawing/2014/main" id="{B74EA7BC-E5F8-384F-A84E-A689B61895A7}"/>
              </a:ext>
            </a:extLst>
          </p:cNvPr>
          <p:cNvSpPr txBox="1"/>
          <p:nvPr/>
        </p:nvSpPr>
        <p:spPr>
          <a:xfrm>
            <a:off x="6827520" y="2582614"/>
            <a:ext cx="2560320" cy="2092881"/>
          </a:xfrm>
          <a:prstGeom prst="rect">
            <a:avLst/>
          </a:prstGeom>
          <a:noFill/>
        </p:spPr>
        <p:txBody>
          <a:bodyPr wrap="square" rtlCol="0">
            <a:spAutoFit/>
          </a:bodyPr>
          <a:lstStyle/>
          <a:p>
            <a:pPr algn="ctr"/>
            <a:r>
              <a:rPr lang="en-US" sz="2600" dirty="0"/>
              <a:t>Count the number of yeast cells in the image. ‘</a:t>
            </a:r>
            <a:r>
              <a:rPr lang="en-US" sz="2600" dirty="0" err="1"/>
              <a:t>yeast.png</a:t>
            </a:r>
            <a:r>
              <a:rPr lang="en-US" sz="2600" dirty="0"/>
              <a:t>’</a:t>
            </a:r>
          </a:p>
        </p:txBody>
      </p:sp>
      <p:sp>
        <p:nvSpPr>
          <p:cNvPr id="9" name="TextBox 8">
            <a:extLst>
              <a:ext uri="{FF2B5EF4-FFF2-40B4-BE49-F238E27FC236}">
                <a16:creationId xmlns:a16="http://schemas.microsoft.com/office/drawing/2014/main" id="{BFCD70BA-C0B3-3D49-9DA1-BE7391A5A9B1}"/>
              </a:ext>
            </a:extLst>
          </p:cNvPr>
          <p:cNvSpPr txBox="1"/>
          <p:nvPr/>
        </p:nvSpPr>
        <p:spPr>
          <a:xfrm>
            <a:off x="7306018" y="4829264"/>
            <a:ext cx="1603324" cy="523220"/>
          </a:xfrm>
          <a:prstGeom prst="rect">
            <a:avLst/>
          </a:prstGeom>
          <a:noFill/>
        </p:spPr>
        <p:txBody>
          <a:bodyPr wrap="none" rtlCol="0">
            <a:spAutoFit/>
          </a:bodyPr>
          <a:lstStyle/>
          <a:p>
            <a:pPr algn="ctr"/>
            <a:r>
              <a:rPr lang="en-US" sz="2800" dirty="0"/>
              <a:t>24 cells !</a:t>
            </a:r>
          </a:p>
        </p:txBody>
      </p:sp>
      <p:pic>
        <p:nvPicPr>
          <p:cNvPr id="11" name="Picture 10">
            <a:extLst>
              <a:ext uri="{FF2B5EF4-FFF2-40B4-BE49-F238E27FC236}">
                <a16:creationId xmlns:a16="http://schemas.microsoft.com/office/drawing/2014/main" id="{DFF8671B-DDC0-6248-B0C4-5F4EC4815C49}"/>
              </a:ext>
            </a:extLst>
          </p:cNvPr>
          <p:cNvPicPr>
            <a:picLocks noChangeAspect="1"/>
          </p:cNvPicPr>
          <p:nvPr/>
        </p:nvPicPr>
        <p:blipFill rotWithShape="1">
          <a:blip r:embed="rId3"/>
          <a:srcRect l="11086" t="33373" r="62943" b="36456"/>
          <a:stretch/>
        </p:blipFill>
        <p:spPr>
          <a:xfrm>
            <a:off x="2285999" y="2139696"/>
            <a:ext cx="4009021" cy="3493008"/>
          </a:xfrm>
          <a:prstGeom prst="rect">
            <a:avLst/>
          </a:prstGeom>
        </p:spPr>
      </p:pic>
    </p:spTree>
    <p:extLst>
      <p:ext uri="{BB962C8B-B14F-4D97-AF65-F5344CB8AC3E}">
        <p14:creationId xmlns:p14="http://schemas.microsoft.com/office/powerpoint/2010/main" val="2734315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DDA25-6EE1-B44B-8F4D-1F7C7B9758CE}"/>
              </a:ext>
            </a:extLst>
          </p:cNvPr>
          <p:cNvSpPr>
            <a:spLocks noGrp="1"/>
          </p:cNvSpPr>
          <p:nvPr>
            <p:ph type="title"/>
          </p:nvPr>
        </p:nvSpPr>
        <p:spPr/>
        <p:txBody>
          <a:bodyPr/>
          <a:lstStyle/>
          <a:p>
            <a:r>
              <a:rPr lang="en-US" dirty="0"/>
              <a:t>Same pipeline as before doesn’t work. Why?</a:t>
            </a:r>
          </a:p>
        </p:txBody>
      </p:sp>
      <p:pic>
        <p:nvPicPr>
          <p:cNvPr id="6" name="Picture 5">
            <a:extLst>
              <a:ext uri="{FF2B5EF4-FFF2-40B4-BE49-F238E27FC236}">
                <a16:creationId xmlns:a16="http://schemas.microsoft.com/office/drawing/2014/main" id="{D2AEED24-AE24-0944-84CF-82781E302F50}"/>
              </a:ext>
            </a:extLst>
          </p:cNvPr>
          <p:cNvPicPr>
            <a:picLocks noChangeAspect="1"/>
          </p:cNvPicPr>
          <p:nvPr/>
        </p:nvPicPr>
        <p:blipFill>
          <a:blip r:embed="rId2"/>
          <a:stretch>
            <a:fillRect/>
          </a:stretch>
        </p:blipFill>
        <p:spPr>
          <a:xfrm>
            <a:off x="-3810000" y="677333"/>
            <a:ext cx="8822267" cy="6616700"/>
          </a:xfrm>
          <a:prstGeom prst="rect">
            <a:avLst/>
          </a:prstGeom>
        </p:spPr>
      </p:pic>
      <p:pic>
        <p:nvPicPr>
          <p:cNvPr id="8" name="Picture 7">
            <a:extLst>
              <a:ext uri="{FF2B5EF4-FFF2-40B4-BE49-F238E27FC236}">
                <a16:creationId xmlns:a16="http://schemas.microsoft.com/office/drawing/2014/main" id="{3E1C9286-BCCC-CC4A-9FC8-7DEA1BE5AA83}"/>
              </a:ext>
            </a:extLst>
          </p:cNvPr>
          <p:cNvPicPr>
            <a:picLocks noChangeAspect="1"/>
          </p:cNvPicPr>
          <p:nvPr/>
        </p:nvPicPr>
        <p:blipFill rotWithShape="1">
          <a:blip r:embed="rId3"/>
          <a:srcRect b="42977"/>
          <a:stretch/>
        </p:blipFill>
        <p:spPr>
          <a:xfrm>
            <a:off x="4760977" y="1991591"/>
            <a:ext cx="7431023" cy="3454399"/>
          </a:xfrm>
          <a:prstGeom prst="rect">
            <a:avLst/>
          </a:prstGeom>
          <a:ln>
            <a:solidFill>
              <a:schemeClr val="tx1"/>
            </a:solidFill>
          </a:ln>
        </p:spPr>
      </p:pic>
      <p:pic>
        <p:nvPicPr>
          <p:cNvPr id="10" name="Picture 9">
            <a:extLst>
              <a:ext uri="{FF2B5EF4-FFF2-40B4-BE49-F238E27FC236}">
                <a16:creationId xmlns:a16="http://schemas.microsoft.com/office/drawing/2014/main" id="{8A248B13-204D-F843-AAE2-8FE701AB494D}"/>
              </a:ext>
            </a:extLst>
          </p:cNvPr>
          <p:cNvPicPr>
            <a:picLocks noChangeAspect="1"/>
          </p:cNvPicPr>
          <p:nvPr/>
        </p:nvPicPr>
        <p:blipFill>
          <a:blip r:embed="rId4"/>
          <a:stretch>
            <a:fillRect/>
          </a:stretch>
        </p:blipFill>
        <p:spPr>
          <a:xfrm>
            <a:off x="1408178" y="3403599"/>
            <a:ext cx="3302000" cy="850900"/>
          </a:xfrm>
          <a:prstGeom prst="rect">
            <a:avLst/>
          </a:prstGeom>
          <a:ln>
            <a:solidFill>
              <a:schemeClr val="tx1"/>
            </a:solidFill>
          </a:ln>
        </p:spPr>
      </p:pic>
    </p:spTree>
    <p:extLst>
      <p:ext uri="{BB962C8B-B14F-4D97-AF65-F5344CB8AC3E}">
        <p14:creationId xmlns:p14="http://schemas.microsoft.com/office/powerpoint/2010/main" val="2574175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E04754-3D02-B148-8493-D2340FEEFD11}"/>
              </a:ext>
            </a:extLst>
          </p:cNvPr>
          <p:cNvSpPr>
            <a:spLocks noGrp="1"/>
          </p:cNvSpPr>
          <p:nvPr>
            <p:ph type="title"/>
          </p:nvPr>
        </p:nvSpPr>
        <p:spPr/>
        <p:txBody>
          <a:bodyPr>
            <a:normAutofit/>
          </a:bodyPr>
          <a:lstStyle/>
          <a:p>
            <a:r>
              <a:rPr lang="en-US" dirty="0"/>
              <a:t>Improving quality of an image mask: </a:t>
            </a:r>
            <a:r>
              <a:rPr lang="en-US" dirty="0" err="1">
                <a:latin typeface="Courier" pitchFamily="2" charset="0"/>
              </a:rPr>
              <a:t>imfill</a:t>
            </a:r>
            <a:endParaRPr lang="en-US" dirty="0">
              <a:latin typeface="Courier" pitchFamily="2" charset="0"/>
            </a:endParaRPr>
          </a:p>
        </p:txBody>
      </p:sp>
      <p:sp>
        <p:nvSpPr>
          <p:cNvPr id="3" name="Content Placeholder 2">
            <a:extLst>
              <a:ext uri="{FF2B5EF4-FFF2-40B4-BE49-F238E27FC236}">
                <a16:creationId xmlns:a16="http://schemas.microsoft.com/office/drawing/2014/main" id="{955BFA83-C241-DB43-A404-7F6233D56392}"/>
              </a:ext>
            </a:extLst>
          </p:cNvPr>
          <p:cNvSpPr>
            <a:spLocks noGrp="1"/>
          </p:cNvSpPr>
          <p:nvPr>
            <p:ph idx="1"/>
          </p:nvPr>
        </p:nvSpPr>
        <p:spPr>
          <a:xfrm>
            <a:off x="223837" y="4141664"/>
            <a:ext cx="11744325" cy="546100"/>
          </a:xfrm>
        </p:spPr>
        <p:txBody>
          <a:bodyPr>
            <a:normAutofit/>
          </a:bodyPr>
          <a:lstStyle/>
          <a:p>
            <a:pPr marL="0" indent="0" algn="ctr">
              <a:buNone/>
            </a:pPr>
            <a:r>
              <a:rPr lang="en-US" sz="2800" dirty="0"/>
              <a:t>Fills image regions and holes that are left open in a binary mask</a:t>
            </a:r>
          </a:p>
        </p:txBody>
      </p:sp>
      <p:sp>
        <p:nvSpPr>
          <p:cNvPr id="4" name="TextBox 3">
            <a:extLst>
              <a:ext uri="{FF2B5EF4-FFF2-40B4-BE49-F238E27FC236}">
                <a16:creationId xmlns:a16="http://schemas.microsoft.com/office/drawing/2014/main" id="{741A228B-F79A-A045-8064-CE1C4070A082}"/>
              </a:ext>
            </a:extLst>
          </p:cNvPr>
          <p:cNvSpPr txBox="1"/>
          <p:nvPr/>
        </p:nvSpPr>
        <p:spPr>
          <a:xfrm>
            <a:off x="2996433" y="2802715"/>
            <a:ext cx="6628738" cy="523220"/>
          </a:xfrm>
          <a:prstGeom prst="rect">
            <a:avLst/>
          </a:prstGeom>
          <a:noFill/>
          <a:ln>
            <a:solidFill>
              <a:schemeClr val="tx1"/>
            </a:solidFill>
          </a:ln>
        </p:spPr>
        <p:txBody>
          <a:bodyPr wrap="none" rtlCol="0">
            <a:spAutoFit/>
          </a:bodyPr>
          <a:lstStyle/>
          <a:p>
            <a:r>
              <a:rPr lang="en-US" sz="2800" dirty="0">
                <a:latin typeface="Courier" pitchFamily="2" charset="0"/>
              </a:rPr>
              <a:t>mask2 = </a:t>
            </a:r>
            <a:r>
              <a:rPr lang="en-US" sz="2800" dirty="0" err="1">
                <a:latin typeface="Courier" pitchFamily="2" charset="0"/>
              </a:rPr>
              <a:t>imfill</a:t>
            </a:r>
            <a:r>
              <a:rPr lang="en-US" sz="2800" dirty="0">
                <a:latin typeface="Courier" pitchFamily="2" charset="0"/>
              </a:rPr>
              <a:t>(mask1,</a:t>
            </a:r>
            <a:r>
              <a:rPr lang="en-US" sz="2800" dirty="0">
                <a:solidFill>
                  <a:srgbClr val="FF00FF"/>
                </a:solidFill>
                <a:latin typeface="Courier" pitchFamily="2" charset="0"/>
              </a:rPr>
              <a:t>’holes’</a:t>
            </a:r>
            <a:r>
              <a:rPr lang="en-US" sz="2800" dirty="0">
                <a:latin typeface="Courier" pitchFamily="2" charset="0"/>
              </a:rPr>
              <a:t>);</a:t>
            </a:r>
          </a:p>
        </p:txBody>
      </p:sp>
    </p:spTree>
    <p:extLst>
      <p:ext uri="{BB962C8B-B14F-4D97-AF65-F5344CB8AC3E}">
        <p14:creationId xmlns:p14="http://schemas.microsoft.com/office/powerpoint/2010/main" val="15997720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4315A-A6A5-0F41-BDF1-F3520839445F}"/>
              </a:ext>
            </a:extLst>
          </p:cNvPr>
          <p:cNvSpPr>
            <a:spLocks noGrp="1"/>
          </p:cNvSpPr>
          <p:nvPr>
            <p:ph type="title"/>
          </p:nvPr>
        </p:nvSpPr>
        <p:spPr/>
        <p:txBody>
          <a:bodyPr>
            <a:normAutofit/>
          </a:bodyPr>
          <a:lstStyle/>
          <a:p>
            <a:r>
              <a:rPr lang="en-US" dirty="0"/>
              <a:t>Filling in holes in mask</a:t>
            </a:r>
          </a:p>
        </p:txBody>
      </p:sp>
      <p:pic>
        <p:nvPicPr>
          <p:cNvPr id="28" name="Picture 27">
            <a:extLst>
              <a:ext uri="{FF2B5EF4-FFF2-40B4-BE49-F238E27FC236}">
                <a16:creationId xmlns:a16="http://schemas.microsoft.com/office/drawing/2014/main" id="{24B731B3-459C-1E48-A751-37C3E7F4AEAA}"/>
              </a:ext>
            </a:extLst>
          </p:cNvPr>
          <p:cNvPicPr>
            <a:picLocks noChangeAspect="1"/>
          </p:cNvPicPr>
          <p:nvPr/>
        </p:nvPicPr>
        <p:blipFill>
          <a:blip r:embed="rId3"/>
          <a:stretch>
            <a:fillRect/>
          </a:stretch>
        </p:blipFill>
        <p:spPr>
          <a:xfrm>
            <a:off x="-3809997" y="433917"/>
            <a:ext cx="9279466" cy="6959600"/>
          </a:xfrm>
          <a:prstGeom prst="rect">
            <a:avLst/>
          </a:prstGeom>
        </p:spPr>
      </p:pic>
      <p:pic>
        <p:nvPicPr>
          <p:cNvPr id="30" name="Picture 29">
            <a:extLst>
              <a:ext uri="{FF2B5EF4-FFF2-40B4-BE49-F238E27FC236}">
                <a16:creationId xmlns:a16="http://schemas.microsoft.com/office/drawing/2014/main" id="{6A2AAE51-5F6E-FB40-AF2E-389B853D1C38}"/>
              </a:ext>
            </a:extLst>
          </p:cNvPr>
          <p:cNvPicPr>
            <a:picLocks noChangeAspect="1"/>
          </p:cNvPicPr>
          <p:nvPr/>
        </p:nvPicPr>
        <p:blipFill rotWithShape="1">
          <a:blip r:embed="rId4"/>
          <a:srcRect b="44368"/>
          <a:stretch/>
        </p:blipFill>
        <p:spPr>
          <a:xfrm>
            <a:off x="5134491" y="1803951"/>
            <a:ext cx="7033231" cy="3370118"/>
          </a:xfrm>
          <a:prstGeom prst="rect">
            <a:avLst/>
          </a:prstGeom>
          <a:ln>
            <a:solidFill>
              <a:schemeClr val="tx1"/>
            </a:solidFill>
          </a:ln>
        </p:spPr>
      </p:pic>
      <p:sp>
        <p:nvSpPr>
          <p:cNvPr id="31" name="TextBox 30">
            <a:extLst>
              <a:ext uri="{FF2B5EF4-FFF2-40B4-BE49-F238E27FC236}">
                <a16:creationId xmlns:a16="http://schemas.microsoft.com/office/drawing/2014/main" id="{7387A5BE-0D37-DA4A-BA0E-1EFEFC6CC610}"/>
              </a:ext>
            </a:extLst>
          </p:cNvPr>
          <p:cNvSpPr txBox="1"/>
          <p:nvPr/>
        </p:nvSpPr>
        <p:spPr>
          <a:xfrm>
            <a:off x="575733" y="2133600"/>
            <a:ext cx="928459" cy="369332"/>
          </a:xfrm>
          <a:prstGeom prst="rect">
            <a:avLst/>
          </a:prstGeom>
          <a:noFill/>
        </p:spPr>
        <p:txBody>
          <a:bodyPr wrap="none" rtlCol="0">
            <a:spAutoFit/>
          </a:bodyPr>
          <a:lstStyle/>
          <a:p>
            <a:r>
              <a:rPr lang="en-US" dirty="0"/>
              <a:t>Mask 1</a:t>
            </a:r>
          </a:p>
        </p:txBody>
      </p:sp>
      <p:sp>
        <p:nvSpPr>
          <p:cNvPr id="32" name="TextBox 31">
            <a:extLst>
              <a:ext uri="{FF2B5EF4-FFF2-40B4-BE49-F238E27FC236}">
                <a16:creationId xmlns:a16="http://schemas.microsoft.com/office/drawing/2014/main" id="{611DCE0F-5B13-214B-A90B-29B73F807182}"/>
              </a:ext>
            </a:extLst>
          </p:cNvPr>
          <p:cNvSpPr txBox="1"/>
          <p:nvPr/>
        </p:nvSpPr>
        <p:spPr>
          <a:xfrm>
            <a:off x="541866" y="3651765"/>
            <a:ext cx="928459" cy="369332"/>
          </a:xfrm>
          <a:prstGeom prst="rect">
            <a:avLst/>
          </a:prstGeom>
          <a:noFill/>
        </p:spPr>
        <p:txBody>
          <a:bodyPr wrap="none" rtlCol="0">
            <a:spAutoFit/>
          </a:bodyPr>
          <a:lstStyle/>
          <a:p>
            <a:r>
              <a:rPr lang="en-US" dirty="0"/>
              <a:t>Mask 2</a:t>
            </a:r>
          </a:p>
        </p:txBody>
      </p:sp>
      <p:grpSp>
        <p:nvGrpSpPr>
          <p:cNvPr id="36" name="Group 35">
            <a:extLst>
              <a:ext uri="{FF2B5EF4-FFF2-40B4-BE49-F238E27FC236}">
                <a16:creationId xmlns:a16="http://schemas.microsoft.com/office/drawing/2014/main" id="{ADB371DB-95E3-B148-B092-000EBE3F2A38}"/>
              </a:ext>
            </a:extLst>
          </p:cNvPr>
          <p:cNvGrpSpPr/>
          <p:nvPr/>
        </p:nvGrpSpPr>
        <p:grpSpPr>
          <a:xfrm>
            <a:off x="1659874" y="3069910"/>
            <a:ext cx="3352800" cy="1687614"/>
            <a:chOff x="1642942" y="3142935"/>
            <a:chExt cx="3352800" cy="1687614"/>
          </a:xfrm>
        </p:grpSpPr>
        <p:pic>
          <p:nvPicPr>
            <p:cNvPr id="34" name="Picture 33">
              <a:extLst>
                <a:ext uri="{FF2B5EF4-FFF2-40B4-BE49-F238E27FC236}">
                  <a16:creationId xmlns:a16="http://schemas.microsoft.com/office/drawing/2014/main" id="{79CA7020-2586-E949-ABBD-A0223C301870}"/>
                </a:ext>
              </a:extLst>
            </p:cNvPr>
            <p:cNvPicPr>
              <a:picLocks noChangeAspect="1"/>
            </p:cNvPicPr>
            <p:nvPr/>
          </p:nvPicPr>
          <p:blipFill>
            <a:blip r:embed="rId5"/>
            <a:stretch>
              <a:fillRect/>
            </a:stretch>
          </p:blipFill>
          <p:spPr>
            <a:xfrm>
              <a:off x="1642942" y="3142935"/>
              <a:ext cx="3352800" cy="838200"/>
            </a:xfrm>
            <a:prstGeom prst="rect">
              <a:avLst/>
            </a:prstGeom>
            <a:ln>
              <a:solidFill>
                <a:schemeClr val="tx1"/>
              </a:solidFill>
            </a:ln>
          </p:spPr>
        </p:pic>
        <p:sp>
          <p:nvSpPr>
            <p:cNvPr id="35" name="TextBox 34">
              <a:extLst>
                <a:ext uri="{FF2B5EF4-FFF2-40B4-BE49-F238E27FC236}">
                  <a16:creationId xmlns:a16="http://schemas.microsoft.com/office/drawing/2014/main" id="{0002C1E6-E7AB-9F4C-BB1C-471AFD75A716}"/>
                </a:ext>
              </a:extLst>
            </p:cNvPr>
            <p:cNvSpPr txBox="1"/>
            <p:nvPr/>
          </p:nvSpPr>
          <p:spPr>
            <a:xfrm>
              <a:off x="1763321" y="3999552"/>
              <a:ext cx="3112041" cy="830997"/>
            </a:xfrm>
            <a:prstGeom prst="rect">
              <a:avLst/>
            </a:prstGeom>
            <a:noFill/>
          </p:spPr>
          <p:txBody>
            <a:bodyPr wrap="square" rtlCol="0">
              <a:spAutoFit/>
            </a:bodyPr>
            <a:lstStyle/>
            <a:p>
              <a:pPr algn="ctr"/>
              <a:r>
                <a:rPr lang="en-US" sz="2400" dirty="0"/>
                <a:t>Better….but still not quite!</a:t>
              </a:r>
            </a:p>
          </p:txBody>
        </p:sp>
      </p:grpSp>
      <p:sp>
        <p:nvSpPr>
          <p:cNvPr id="37" name="Rectangle 36">
            <a:extLst>
              <a:ext uri="{FF2B5EF4-FFF2-40B4-BE49-F238E27FC236}">
                <a16:creationId xmlns:a16="http://schemas.microsoft.com/office/drawing/2014/main" id="{4C390955-CDF0-BA4E-B735-6AE9302BA8EE}"/>
              </a:ext>
            </a:extLst>
          </p:cNvPr>
          <p:cNvSpPr/>
          <p:nvPr/>
        </p:nvSpPr>
        <p:spPr>
          <a:xfrm>
            <a:off x="1592142" y="2954297"/>
            <a:ext cx="3474617" cy="213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067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E04754-3D02-B148-8493-D2340FEEFD11}"/>
              </a:ext>
            </a:extLst>
          </p:cNvPr>
          <p:cNvSpPr>
            <a:spLocks noGrp="1"/>
          </p:cNvSpPr>
          <p:nvPr>
            <p:ph type="title"/>
          </p:nvPr>
        </p:nvSpPr>
        <p:spPr/>
        <p:txBody>
          <a:bodyPr>
            <a:normAutofit/>
          </a:bodyPr>
          <a:lstStyle/>
          <a:p>
            <a:r>
              <a:rPr lang="en-US" dirty="0"/>
              <a:t>Improving quality of an image mask: </a:t>
            </a:r>
            <a:r>
              <a:rPr lang="en-US" dirty="0" err="1">
                <a:latin typeface="Courier" pitchFamily="2" charset="0"/>
              </a:rPr>
              <a:t>imerode</a:t>
            </a:r>
            <a:endParaRPr lang="en-US" dirty="0">
              <a:latin typeface="Courier" pitchFamily="2" charset="0"/>
            </a:endParaRPr>
          </a:p>
        </p:txBody>
      </p:sp>
      <p:sp>
        <p:nvSpPr>
          <p:cNvPr id="10" name="Content Placeholder 2">
            <a:extLst>
              <a:ext uri="{FF2B5EF4-FFF2-40B4-BE49-F238E27FC236}">
                <a16:creationId xmlns:a16="http://schemas.microsoft.com/office/drawing/2014/main" id="{72C13D52-536B-B941-8C98-94CF1F525078}"/>
              </a:ext>
            </a:extLst>
          </p:cNvPr>
          <p:cNvSpPr txBox="1">
            <a:spLocks/>
          </p:cNvSpPr>
          <p:nvPr/>
        </p:nvSpPr>
        <p:spPr>
          <a:xfrm>
            <a:off x="829325" y="2449590"/>
            <a:ext cx="10533349" cy="39173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Erodes the binary image </a:t>
            </a:r>
            <a:r>
              <a:rPr lang="en-US" sz="2800" dirty="0" err="1">
                <a:latin typeface="Courier" pitchFamily="2" charset="0"/>
              </a:rPr>
              <a:t>im</a:t>
            </a:r>
            <a:r>
              <a:rPr lang="en-US" sz="2800" dirty="0"/>
              <a:t> at the edges according to the structuring element </a:t>
            </a:r>
            <a:r>
              <a:rPr lang="en-US" sz="2800" dirty="0">
                <a:latin typeface="Courier" pitchFamily="2" charset="0"/>
              </a:rPr>
              <a:t>SE</a:t>
            </a:r>
            <a:r>
              <a:rPr lang="en-US" sz="2800" dirty="0"/>
              <a:t> </a:t>
            </a:r>
          </a:p>
          <a:p>
            <a:r>
              <a:rPr lang="en-US" sz="2800" dirty="0"/>
              <a:t>SE is a morphological structuring element. You can picture this as the tip of an eraser or marker that erodes (here) or dilates (see image functions) boundaries within a mask</a:t>
            </a:r>
          </a:p>
          <a:p>
            <a:r>
              <a:rPr lang="en-US" sz="2800" dirty="0"/>
              <a:t>We will typically use a circular shape for SE:</a:t>
            </a:r>
          </a:p>
          <a:p>
            <a:pPr lvl="1"/>
            <a:r>
              <a:rPr lang="en-US" sz="2400" dirty="0">
                <a:latin typeface="Courier" pitchFamily="2" charset="0"/>
              </a:rPr>
              <a:t>SE = </a:t>
            </a:r>
            <a:r>
              <a:rPr lang="en-US" sz="2400" dirty="0" err="1">
                <a:latin typeface="Courier" pitchFamily="2" charset="0"/>
              </a:rPr>
              <a:t>strel</a:t>
            </a:r>
            <a:r>
              <a:rPr lang="en-US" sz="2400" dirty="0">
                <a:latin typeface="Courier" pitchFamily="2" charset="0"/>
              </a:rPr>
              <a:t>(‘</a:t>
            </a:r>
            <a:r>
              <a:rPr lang="en-US" sz="2400" dirty="0" err="1">
                <a:latin typeface="Courier" pitchFamily="2" charset="0"/>
              </a:rPr>
              <a:t>disk’,r</a:t>
            </a:r>
            <a:r>
              <a:rPr lang="en-US" sz="2400" dirty="0">
                <a:latin typeface="Courier" pitchFamily="2" charset="0"/>
              </a:rPr>
              <a:t>), </a:t>
            </a:r>
            <a:r>
              <a:rPr lang="en-US" sz="2400" dirty="0"/>
              <a:t>where r is the radius of the circle (e.g., to erase large segments around the edges of a mask, use large r)</a:t>
            </a:r>
          </a:p>
        </p:txBody>
      </p:sp>
      <p:sp>
        <p:nvSpPr>
          <p:cNvPr id="11" name="TextBox 10">
            <a:extLst>
              <a:ext uri="{FF2B5EF4-FFF2-40B4-BE49-F238E27FC236}">
                <a16:creationId xmlns:a16="http://schemas.microsoft.com/office/drawing/2014/main" id="{1A03479B-A00F-E54D-968F-7B81401A6138}"/>
              </a:ext>
            </a:extLst>
          </p:cNvPr>
          <p:cNvSpPr txBox="1"/>
          <p:nvPr/>
        </p:nvSpPr>
        <p:spPr>
          <a:xfrm>
            <a:off x="3285241" y="1785456"/>
            <a:ext cx="5339923" cy="523220"/>
          </a:xfrm>
          <a:prstGeom prst="rect">
            <a:avLst/>
          </a:prstGeom>
          <a:noFill/>
          <a:ln>
            <a:solidFill>
              <a:schemeClr val="tx1"/>
            </a:solidFill>
          </a:ln>
        </p:spPr>
        <p:txBody>
          <a:bodyPr wrap="none" rtlCol="0">
            <a:spAutoFit/>
          </a:bodyPr>
          <a:lstStyle/>
          <a:p>
            <a:r>
              <a:rPr lang="en-US" sz="2800" dirty="0">
                <a:latin typeface="Courier" pitchFamily="2" charset="0"/>
              </a:rPr>
              <a:t>mask3 = </a:t>
            </a:r>
            <a:r>
              <a:rPr lang="en-US" sz="2800" dirty="0" err="1">
                <a:latin typeface="Courier" pitchFamily="2" charset="0"/>
              </a:rPr>
              <a:t>imerode</a:t>
            </a:r>
            <a:r>
              <a:rPr lang="en-US" sz="2800" dirty="0">
                <a:latin typeface="Courier" pitchFamily="2" charset="0"/>
              </a:rPr>
              <a:t>(</a:t>
            </a:r>
            <a:r>
              <a:rPr lang="en-US" sz="2800" dirty="0" err="1">
                <a:latin typeface="Courier" pitchFamily="2" charset="0"/>
              </a:rPr>
              <a:t>im</a:t>
            </a:r>
            <a:r>
              <a:rPr lang="en-US" sz="2800" dirty="0">
                <a:latin typeface="Courier" pitchFamily="2" charset="0"/>
              </a:rPr>
              <a:t>, SE);</a:t>
            </a:r>
          </a:p>
        </p:txBody>
      </p:sp>
    </p:spTree>
    <p:extLst>
      <p:ext uri="{BB962C8B-B14F-4D97-AF65-F5344CB8AC3E}">
        <p14:creationId xmlns:p14="http://schemas.microsoft.com/office/powerpoint/2010/main" val="4906504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E62E9-4575-FF49-98C9-F88B82EEF6C1}"/>
              </a:ext>
            </a:extLst>
          </p:cNvPr>
          <p:cNvSpPr>
            <a:spLocks noGrp="1"/>
          </p:cNvSpPr>
          <p:nvPr>
            <p:ph type="title"/>
          </p:nvPr>
        </p:nvSpPr>
        <p:spPr/>
        <p:txBody>
          <a:bodyPr>
            <a:normAutofit/>
          </a:bodyPr>
          <a:lstStyle/>
          <a:p>
            <a:r>
              <a:rPr lang="en-US" dirty="0"/>
              <a:t>Eroding edges in the mask</a:t>
            </a:r>
          </a:p>
        </p:txBody>
      </p:sp>
      <p:pic>
        <p:nvPicPr>
          <p:cNvPr id="8" name="Picture 7">
            <a:extLst>
              <a:ext uri="{FF2B5EF4-FFF2-40B4-BE49-F238E27FC236}">
                <a16:creationId xmlns:a16="http://schemas.microsoft.com/office/drawing/2014/main" id="{3B817F82-B85D-CD41-A2FF-60AFE8CF2904}"/>
              </a:ext>
            </a:extLst>
          </p:cNvPr>
          <p:cNvPicPr>
            <a:picLocks noChangeAspect="1"/>
          </p:cNvPicPr>
          <p:nvPr/>
        </p:nvPicPr>
        <p:blipFill rotWithShape="1">
          <a:blip r:embed="rId2"/>
          <a:srcRect t="34755"/>
          <a:stretch/>
        </p:blipFill>
        <p:spPr>
          <a:xfrm>
            <a:off x="1440687" y="1533823"/>
            <a:ext cx="9310625" cy="4556081"/>
          </a:xfrm>
          <a:prstGeom prst="rect">
            <a:avLst/>
          </a:prstGeom>
        </p:spPr>
      </p:pic>
      <p:sp>
        <p:nvSpPr>
          <p:cNvPr id="11" name="TextBox 10">
            <a:extLst>
              <a:ext uri="{FF2B5EF4-FFF2-40B4-BE49-F238E27FC236}">
                <a16:creationId xmlns:a16="http://schemas.microsoft.com/office/drawing/2014/main" id="{B5C95F92-706E-2144-A8CA-37A2B0E85C16}"/>
              </a:ext>
            </a:extLst>
          </p:cNvPr>
          <p:cNvSpPr txBox="1"/>
          <p:nvPr/>
        </p:nvSpPr>
        <p:spPr>
          <a:xfrm>
            <a:off x="1153173" y="3425296"/>
            <a:ext cx="9850774" cy="1384995"/>
          </a:xfrm>
          <a:prstGeom prst="rect">
            <a:avLst/>
          </a:prstGeom>
          <a:noFill/>
        </p:spPr>
        <p:txBody>
          <a:bodyPr wrap="none" rtlCol="0">
            <a:spAutoFit/>
          </a:bodyPr>
          <a:lstStyle/>
          <a:p>
            <a:r>
              <a:rPr lang="en-US" sz="2800" dirty="0">
                <a:latin typeface="Courier" pitchFamily="2" charset="0"/>
              </a:rPr>
              <a:t>im_mask1 = </a:t>
            </a:r>
            <a:r>
              <a:rPr lang="en-US" sz="2800" dirty="0" err="1">
                <a:latin typeface="Courier" pitchFamily="2" charset="0"/>
              </a:rPr>
              <a:t>imbinarize</a:t>
            </a:r>
            <a:r>
              <a:rPr lang="en-US" sz="2800" dirty="0">
                <a:latin typeface="Courier" pitchFamily="2" charset="0"/>
              </a:rPr>
              <a:t>(</a:t>
            </a:r>
            <a:r>
              <a:rPr lang="en-US" sz="2800" dirty="0" err="1">
                <a:latin typeface="Courier" pitchFamily="2" charset="0"/>
              </a:rPr>
              <a:t>im_gray</a:t>
            </a:r>
            <a:r>
              <a:rPr lang="en-US" sz="2800" dirty="0">
                <a:latin typeface="Courier" pitchFamily="2" charset="0"/>
              </a:rPr>
              <a:t>);</a:t>
            </a:r>
          </a:p>
          <a:p>
            <a:r>
              <a:rPr lang="en-US" sz="2800" dirty="0">
                <a:latin typeface="Courier" pitchFamily="2" charset="0"/>
              </a:rPr>
              <a:t>im_mask2 = </a:t>
            </a:r>
            <a:r>
              <a:rPr lang="en-US" sz="2800" dirty="0" err="1">
                <a:latin typeface="Courier" pitchFamily="2" charset="0"/>
              </a:rPr>
              <a:t>imfill</a:t>
            </a:r>
            <a:r>
              <a:rPr lang="en-US" sz="2800" dirty="0">
                <a:latin typeface="Courier" pitchFamily="2" charset="0"/>
              </a:rPr>
              <a:t>(im_mask1,'holes’);</a:t>
            </a:r>
          </a:p>
          <a:p>
            <a:r>
              <a:rPr lang="en-US" sz="2800" dirty="0">
                <a:latin typeface="Courier" pitchFamily="2" charset="0"/>
              </a:rPr>
              <a:t>im_mask3 = </a:t>
            </a:r>
            <a:r>
              <a:rPr lang="en-US" sz="2800" dirty="0" err="1">
                <a:latin typeface="Courier" pitchFamily="2" charset="0"/>
              </a:rPr>
              <a:t>imerode</a:t>
            </a:r>
            <a:r>
              <a:rPr lang="en-US" sz="2800" dirty="0">
                <a:latin typeface="Courier" pitchFamily="2" charset="0"/>
              </a:rPr>
              <a:t>(im_mask2,strel(</a:t>
            </a:r>
            <a:r>
              <a:rPr lang="en-US" sz="2800" dirty="0">
                <a:solidFill>
                  <a:srgbClr val="FF00FF"/>
                </a:solidFill>
                <a:latin typeface="Courier" pitchFamily="2" charset="0"/>
              </a:rPr>
              <a:t>'disk'</a:t>
            </a:r>
            <a:r>
              <a:rPr lang="en-US" sz="2800" dirty="0">
                <a:latin typeface="Courier" pitchFamily="2" charset="0"/>
              </a:rPr>
              <a:t>,6));</a:t>
            </a:r>
          </a:p>
        </p:txBody>
      </p:sp>
      <p:sp>
        <p:nvSpPr>
          <p:cNvPr id="4" name="Oval 3">
            <a:extLst>
              <a:ext uri="{FF2B5EF4-FFF2-40B4-BE49-F238E27FC236}">
                <a16:creationId xmlns:a16="http://schemas.microsoft.com/office/drawing/2014/main" id="{7B208569-2538-DE40-90F6-C19A226E9C43}"/>
              </a:ext>
            </a:extLst>
          </p:cNvPr>
          <p:cNvSpPr/>
          <p:nvPr/>
        </p:nvSpPr>
        <p:spPr>
          <a:xfrm>
            <a:off x="6782816" y="1389888"/>
            <a:ext cx="713232" cy="76809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C6BD4D8-BFAF-684C-9685-F423D7A29333}"/>
              </a:ext>
            </a:extLst>
          </p:cNvPr>
          <p:cNvSpPr/>
          <p:nvPr/>
        </p:nvSpPr>
        <p:spPr>
          <a:xfrm>
            <a:off x="9440672" y="1389888"/>
            <a:ext cx="713232" cy="76809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06B1C4F-DA99-9140-B402-E1D2ACC180C4}"/>
              </a:ext>
            </a:extLst>
          </p:cNvPr>
          <p:cNvSpPr txBox="1"/>
          <p:nvPr/>
        </p:nvSpPr>
        <p:spPr>
          <a:xfrm>
            <a:off x="2619247" y="1020426"/>
            <a:ext cx="1903085" cy="523220"/>
          </a:xfrm>
          <a:prstGeom prst="rect">
            <a:avLst/>
          </a:prstGeom>
          <a:noFill/>
        </p:spPr>
        <p:txBody>
          <a:bodyPr wrap="none" rtlCol="0">
            <a:spAutoFit/>
          </a:bodyPr>
          <a:lstStyle/>
          <a:p>
            <a:r>
              <a:rPr lang="en-US" sz="2800" dirty="0">
                <a:latin typeface="Courier" pitchFamily="2" charset="0"/>
              </a:rPr>
              <a:t>im_mask1</a:t>
            </a:r>
          </a:p>
        </p:txBody>
      </p:sp>
      <p:sp>
        <p:nvSpPr>
          <p:cNvPr id="13" name="TextBox 12">
            <a:extLst>
              <a:ext uri="{FF2B5EF4-FFF2-40B4-BE49-F238E27FC236}">
                <a16:creationId xmlns:a16="http://schemas.microsoft.com/office/drawing/2014/main" id="{0A506D6D-B7A2-014D-9483-2FA607C45A20}"/>
              </a:ext>
            </a:extLst>
          </p:cNvPr>
          <p:cNvSpPr txBox="1"/>
          <p:nvPr/>
        </p:nvSpPr>
        <p:spPr>
          <a:xfrm>
            <a:off x="5233865" y="1020426"/>
            <a:ext cx="1903085" cy="523220"/>
          </a:xfrm>
          <a:prstGeom prst="rect">
            <a:avLst/>
          </a:prstGeom>
          <a:noFill/>
        </p:spPr>
        <p:txBody>
          <a:bodyPr wrap="none" rtlCol="0">
            <a:spAutoFit/>
          </a:bodyPr>
          <a:lstStyle/>
          <a:p>
            <a:r>
              <a:rPr lang="en-US" sz="2800" dirty="0">
                <a:latin typeface="Courier" pitchFamily="2" charset="0"/>
              </a:rPr>
              <a:t>im_mask2</a:t>
            </a:r>
          </a:p>
        </p:txBody>
      </p:sp>
      <p:sp>
        <p:nvSpPr>
          <p:cNvPr id="14" name="TextBox 13">
            <a:extLst>
              <a:ext uri="{FF2B5EF4-FFF2-40B4-BE49-F238E27FC236}">
                <a16:creationId xmlns:a16="http://schemas.microsoft.com/office/drawing/2014/main" id="{E2320727-FE1F-1048-8455-F714592D93D1}"/>
              </a:ext>
            </a:extLst>
          </p:cNvPr>
          <p:cNvSpPr txBox="1"/>
          <p:nvPr/>
        </p:nvSpPr>
        <p:spPr>
          <a:xfrm>
            <a:off x="8074879" y="1020426"/>
            <a:ext cx="1903085" cy="523220"/>
          </a:xfrm>
          <a:prstGeom prst="rect">
            <a:avLst/>
          </a:prstGeom>
          <a:noFill/>
        </p:spPr>
        <p:txBody>
          <a:bodyPr wrap="none" rtlCol="0">
            <a:spAutoFit/>
          </a:bodyPr>
          <a:lstStyle/>
          <a:p>
            <a:r>
              <a:rPr lang="en-US" sz="2800" dirty="0">
                <a:latin typeface="Courier" pitchFamily="2" charset="0"/>
              </a:rPr>
              <a:t>im_mask3</a:t>
            </a:r>
          </a:p>
        </p:txBody>
      </p:sp>
      <p:sp>
        <p:nvSpPr>
          <p:cNvPr id="15" name="Oval 14">
            <a:extLst>
              <a:ext uri="{FF2B5EF4-FFF2-40B4-BE49-F238E27FC236}">
                <a16:creationId xmlns:a16="http://schemas.microsoft.com/office/drawing/2014/main" id="{221D35D8-5AA8-3849-B830-120D8B7641F6}"/>
              </a:ext>
            </a:extLst>
          </p:cNvPr>
          <p:cNvSpPr/>
          <p:nvPr/>
        </p:nvSpPr>
        <p:spPr>
          <a:xfrm>
            <a:off x="9797288" y="4186130"/>
            <a:ext cx="713232" cy="76809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3808795-18EA-BB4B-9D3A-8EC17888B2F2}"/>
              </a:ext>
            </a:extLst>
          </p:cNvPr>
          <p:cNvSpPr txBox="1"/>
          <p:nvPr/>
        </p:nvSpPr>
        <p:spPr>
          <a:xfrm>
            <a:off x="8356600" y="5000522"/>
            <a:ext cx="3835400" cy="646331"/>
          </a:xfrm>
          <a:prstGeom prst="rect">
            <a:avLst/>
          </a:prstGeom>
          <a:noFill/>
        </p:spPr>
        <p:txBody>
          <a:bodyPr wrap="square" rtlCol="0">
            <a:spAutoFit/>
          </a:bodyPr>
          <a:lstStyle/>
          <a:p>
            <a:r>
              <a:rPr lang="en-US" dirty="0">
                <a:solidFill>
                  <a:schemeClr val="accent6"/>
                </a:solidFill>
              </a:rPr>
              <a:t>Approximate number of pixels you want to erode around the edges</a:t>
            </a:r>
          </a:p>
        </p:txBody>
      </p:sp>
      <p:pic>
        <p:nvPicPr>
          <p:cNvPr id="6" name="Picture 5">
            <a:extLst>
              <a:ext uri="{FF2B5EF4-FFF2-40B4-BE49-F238E27FC236}">
                <a16:creationId xmlns:a16="http://schemas.microsoft.com/office/drawing/2014/main" id="{B785B09F-05DC-6243-8C39-815418372C75}"/>
              </a:ext>
            </a:extLst>
          </p:cNvPr>
          <p:cNvPicPr>
            <a:picLocks noChangeAspect="1"/>
          </p:cNvPicPr>
          <p:nvPr/>
        </p:nvPicPr>
        <p:blipFill>
          <a:blip r:embed="rId3"/>
          <a:stretch>
            <a:fillRect/>
          </a:stretch>
        </p:blipFill>
        <p:spPr>
          <a:xfrm>
            <a:off x="4027215" y="5701358"/>
            <a:ext cx="4454064" cy="777092"/>
          </a:xfrm>
          <a:prstGeom prst="rect">
            <a:avLst/>
          </a:prstGeom>
          <a:ln>
            <a:solidFill>
              <a:schemeClr val="tx1"/>
            </a:solidFill>
          </a:ln>
        </p:spPr>
      </p:pic>
    </p:spTree>
    <p:extLst>
      <p:ext uri="{BB962C8B-B14F-4D97-AF65-F5344CB8AC3E}">
        <p14:creationId xmlns:p14="http://schemas.microsoft.com/office/powerpoint/2010/main" val="2208954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3D89C-9C65-A742-A5E0-1AC75100742A}"/>
              </a:ext>
            </a:extLst>
          </p:cNvPr>
          <p:cNvSpPr>
            <a:spLocks noGrp="1"/>
          </p:cNvSpPr>
          <p:nvPr>
            <p:ph type="title"/>
          </p:nvPr>
        </p:nvSpPr>
        <p:spPr/>
        <p:txBody>
          <a:bodyPr/>
          <a:lstStyle/>
          <a:p>
            <a:r>
              <a:rPr lang="en-US" dirty="0"/>
              <a:t>Algorithm for image thresholding and segmentation</a:t>
            </a:r>
          </a:p>
        </p:txBody>
      </p:sp>
      <p:sp>
        <p:nvSpPr>
          <p:cNvPr id="3" name="Content Placeholder 2">
            <a:extLst>
              <a:ext uri="{FF2B5EF4-FFF2-40B4-BE49-F238E27FC236}">
                <a16:creationId xmlns:a16="http://schemas.microsoft.com/office/drawing/2014/main" id="{56E8FFE7-A7FA-014B-A603-2322222042FB}"/>
              </a:ext>
            </a:extLst>
          </p:cNvPr>
          <p:cNvSpPr>
            <a:spLocks noGrp="1"/>
          </p:cNvSpPr>
          <p:nvPr>
            <p:ph idx="1"/>
          </p:nvPr>
        </p:nvSpPr>
        <p:spPr>
          <a:xfrm>
            <a:off x="223837" y="979486"/>
            <a:ext cx="11744325" cy="5573713"/>
          </a:xfrm>
        </p:spPr>
        <p:txBody>
          <a:bodyPr>
            <a:normAutofit/>
          </a:bodyPr>
          <a:lstStyle/>
          <a:p>
            <a:pPr marL="514350" indent="-514350">
              <a:buFont typeface="+mj-lt"/>
              <a:buAutoNum type="arabicPeriod"/>
            </a:pPr>
            <a:r>
              <a:rPr lang="en-US" sz="2800" dirty="0"/>
              <a:t>Load the image</a:t>
            </a:r>
            <a:endParaRPr lang="en-US" sz="2800" dirty="0">
              <a:latin typeface="Courier" pitchFamily="2" charset="0"/>
            </a:endParaRPr>
          </a:p>
          <a:p>
            <a:pPr marL="514350" indent="-514350">
              <a:buFont typeface="+mj-lt"/>
              <a:buAutoNum type="arabicPeriod"/>
            </a:pPr>
            <a:endParaRPr lang="en-US" sz="2800" dirty="0"/>
          </a:p>
          <a:p>
            <a:pPr marL="514350" indent="-514350">
              <a:buFont typeface="+mj-lt"/>
              <a:buAutoNum type="arabicPeriod"/>
            </a:pPr>
            <a:endParaRPr lang="en-US" sz="2800" dirty="0"/>
          </a:p>
          <a:p>
            <a:pPr marL="514350" indent="-514350">
              <a:buFont typeface="+mj-lt"/>
              <a:buAutoNum type="arabicPeriod"/>
            </a:pPr>
            <a:r>
              <a:rPr lang="en-US" sz="2800" dirty="0"/>
              <a:t>Define grayscale image</a:t>
            </a:r>
          </a:p>
          <a:p>
            <a:pPr lvl="1"/>
            <a:r>
              <a:rPr lang="en-US" sz="2400" dirty="0">
                <a:solidFill>
                  <a:srgbClr val="FF0000"/>
                </a:solidFill>
              </a:rPr>
              <a:t>Adjust the image to optimize exposure for objects of interest</a:t>
            </a:r>
          </a:p>
          <a:p>
            <a:pPr marL="514350" indent="-514350">
              <a:buFont typeface="+mj-lt"/>
              <a:buAutoNum type="arabicPeriod"/>
            </a:pPr>
            <a:endParaRPr lang="en-US" sz="2800" dirty="0">
              <a:latin typeface="Courier" pitchFamily="2" charset="0"/>
            </a:endParaRPr>
          </a:p>
          <a:p>
            <a:pPr marL="514350" indent="-514350">
              <a:buFont typeface="+mj-lt"/>
              <a:buAutoNum type="arabicPeriod"/>
            </a:pPr>
            <a:r>
              <a:rPr lang="en-US" sz="2800" dirty="0"/>
              <a:t>Define mask at specified threshold level</a:t>
            </a:r>
          </a:p>
          <a:p>
            <a:pPr lvl="1"/>
            <a:r>
              <a:rPr lang="en-US" sz="2400" dirty="0">
                <a:solidFill>
                  <a:srgbClr val="FF0000"/>
                </a:solidFill>
              </a:rPr>
              <a:t>Adjust the mask to ensure all objects of interest are closed</a:t>
            </a:r>
          </a:p>
          <a:p>
            <a:pPr marL="514350" indent="-514350">
              <a:buFont typeface="+mj-lt"/>
              <a:buAutoNum type="arabicPeriod"/>
            </a:pPr>
            <a:endParaRPr lang="en-US" sz="2800" dirty="0"/>
          </a:p>
          <a:p>
            <a:pPr marL="514350" indent="-514350">
              <a:buFont typeface="+mj-lt"/>
              <a:buAutoNum type="arabicPeriod"/>
            </a:pPr>
            <a:r>
              <a:rPr lang="en-US" sz="2800" dirty="0"/>
              <a:t>Analyze the objects of interest using image segmentation:</a:t>
            </a:r>
            <a:endParaRPr lang="en-US" sz="2800" dirty="0">
              <a:latin typeface="Courier" pitchFamily="2" charset="0"/>
            </a:endParaRPr>
          </a:p>
        </p:txBody>
      </p:sp>
    </p:spTree>
    <p:extLst>
      <p:ext uri="{BB962C8B-B14F-4D97-AF65-F5344CB8AC3E}">
        <p14:creationId xmlns:p14="http://schemas.microsoft.com/office/powerpoint/2010/main" val="30863999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E1BC987-44ED-4E4D-A350-5768D4E6D568}"/>
              </a:ext>
            </a:extLst>
          </p:cNvPr>
          <p:cNvSpPr>
            <a:spLocks noGrp="1"/>
          </p:cNvSpPr>
          <p:nvPr>
            <p:ph idx="13"/>
          </p:nvPr>
        </p:nvSpPr>
        <p:spPr/>
        <p:txBody>
          <a:bodyPr/>
          <a:lstStyle/>
          <a:p>
            <a:r>
              <a:rPr lang="en-US" dirty="0"/>
              <a:t>Filtering images with masks</a:t>
            </a:r>
          </a:p>
        </p:txBody>
      </p:sp>
      <p:sp>
        <p:nvSpPr>
          <p:cNvPr id="3" name="Content Placeholder 2">
            <a:extLst>
              <a:ext uri="{FF2B5EF4-FFF2-40B4-BE49-F238E27FC236}">
                <a16:creationId xmlns:a16="http://schemas.microsoft.com/office/drawing/2014/main" id="{B7C08156-40E3-B944-BDDA-EB41EAB4686C}"/>
              </a:ext>
            </a:extLst>
          </p:cNvPr>
          <p:cNvSpPr>
            <a:spLocks noGrp="1"/>
          </p:cNvSpPr>
          <p:nvPr>
            <p:ph idx="1"/>
          </p:nvPr>
        </p:nvSpPr>
        <p:spPr>
          <a:xfrm>
            <a:off x="184557" y="3754339"/>
            <a:ext cx="5543414" cy="2688026"/>
          </a:xfrm>
        </p:spPr>
        <p:txBody>
          <a:bodyPr>
            <a:noAutofit/>
          </a:bodyPr>
          <a:lstStyle/>
          <a:p>
            <a:pPr marL="0" indent="0">
              <a:buNone/>
            </a:pPr>
            <a:r>
              <a:rPr lang="en-US" sz="2400" dirty="0"/>
              <a:t>Pay attention to the variable class – they often change at each step, but </a:t>
            </a:r>
            <a:r>
              <a:rPr lang="en-US" sz="2400" b="1" dirty="0"/>
              <a:t>must</a:t>
            </a:r>
            <a:r>
              <a:rPr lang="en-US" sz="2400" dirty="0"/>
              <a:t> be kept consistent for specific steps:</a:t>
            </a:r>
          </a:p>
          <a:p>
            <a:pPr lvl="1"/>
            <a:r>
              <a:rPr lang="en-US" sz="2000" dirty="0"/>
              <a:t>RGB images should be in </a:t>
            </a:r>
            <a:r>
              <a:rPr lang="en-US" sz="2000" dirty="0">
                <a:latin typeface="Courier" pitchFamily="2" charset="0"/>
              </a:rPr>
              <a:t>uint8</a:t>
            </a:r>
          </a:p>
          <a:p>
            <a:pPr lvl="1"/>
            <a:r>
              <a:rPr lang="en-US" sz="2000" dirty="0"/>
              <a:t>Grayscale images should be in </a:t>
            </a:r>
            <a:r>
              <a:rPr lang="en-US" sz="2000" dirty="0">
                <a:latin typeface="Courier" pitchFamily="2" charset="0"/>
              </a:rPr>
              <a:t>uint8</a:t>
            </a:r>
          </a:p>
          <a:p>
            <a:pPr lvl="1"/>
            <a:r>
              <a:rPr lang="en-US" sz="2000" dirty="0"/>
              <a:t>Masks should be a </a:t>
            </a:r>
            <a:r>
              <a:rPr lang="en-US" sz="2000" dirty="0">
                <a:latin typeface="Courier" pitchFamily="2" charset="0"/>
              </a:rPr>
              <a:t>logical</a:t>
            </a:r>
            <a:r>
              <a:rPr lang="en-US" sz="2000" dirty="0"/>
              <a:t> variable class</a:t>
            </a:r>
          </a:p>
        </p:txBody>
      </p:sp>
      <p:pic>
        <p:nvPicPr>
          <p:cNvPr id="5" name="Picture 4">
            <a:extLst>
              <a:ext uri="{FF2B5EF4-FFF2-40B4-BE49-F238E27FC236}">
                <a16:creationId xmlns:a16="http://schemas.microsoft.com/office/drawing/2014/main" id="{B4FB3442-8962-8048-9485-9A5849525528}"/>
              </a:ext>
            </a:extLst>
          </p:cNvPr>
          <p:cNvPicPr>
            <a:picLocks noChangeAspect="1"/>
          </p:cNvPicPr>
          <p:nvPr/>
        </p:nvPicPr>
        <p:blipFill>
          <a:blip r:embed="rId2"/>
          <a:stretch>
            <a:fillRect/>
          </a:stretch>
        </p:blipFill>
        <p:spPr>
          <a:xfrm>
            <a:off x="6747701" y="2097908"/>
            <a:ext cx="5444299" cy="1656431"/>
          </a:xfrm>
          <a:prstGeom prst="rect">
            <a:avLst/>
          </a:prstGeom>
          <a:ln>
            <a:solidFill>
              <a:schemeClr val="tx1"/>
            </a:solidFill>
          </a:ln>
        </p:spPr>
      </p:pic>
      <p:pic>
        <p:nvPicPr>
          <p:cNvPr id="9" name="Picture 8">
            <a:extLst>
              <a:ext uri="{FF2B5EF4-FFF2-40B4-BE49-F238E27FC236}">
                <a16:creationId xmlns:a16="http://schemas.microsoft.com/office/drawing/2014/main" id="{A5A5C5AD-876E-F740-B375-10518803DF7A}"/>
              </a:ext>
            </a:extLst>
          </p:cNvPr>
          <p:cNvPicPr>
            <a:picLocks noChangeAspect="1"/>
          </p:cNvPicPr>
          <p:nvPr/>
        </p:nvPicPr>
        <p:blipFill rotWithShape="1">
          <a:blip r:embed="rId3"/>
          <a:srcRect l="39354" t="6484" r="35747" b="37728"/>
          <a:stretch/>
        </p:blipFill>
        <p:spPr>
          <a:xfrm>
            <a:off x="5702338" y="4852505"/>
            <a:ext cx="1142077" cy="1919249"/>
          </a:xfrm>
          <a:prstGeom prst="rect">
            <a:avLst/>
          </a:prstGeom>
        </p:spPr>
      </p:pic>
      <p:pic>
        <p:nvPicPr>
          <p:cNvPr id="10" name="Picture 9">
            <a:extLst>
              <a:ext uri="{FF2B5EF4-FFF2-40B4-BE49-F238E27FC236}">
                <a16:creationId xmlns:a16="http://schemas.microsoft.com/office/drawing/2014/main" id="{9BD2D054-AECC-BB42-89CF-A3935D3C99E1}"/>
              </a:ext>
            </a:extLst>
          </p:cNvPr>
          <p:cNvPicPr>
            <a:picLocks noChangeAspect="1"/>
          </p:cNvPicPr>
          <p:nvPr/>
        </p:nvPicPr>
        <p:blipFill>
          <a:blip r:embed="rId4"/>
          <a:stretch>
            <a:fillRect/>
          </a:stretch>
        </p:blipFill>
        <p:spPr>
          <a:xfrm>
            <a:off x="5532321" y="3758939"/>
            <a:ext cx="1459993" cy="1106055"/>
          </a:xfrm>
          <a:prstGeom prst="rect">
            <a:avLst/>
          </a:prstGeom>
        </p:spPr>
      </p:pic>
      <p:pic>
        <p:nvPicPr>
          <p:cNvPr id="11" name="Picture 10">
            <a:extLst>
              <a:ext uri="{FF2B5EF4-FFF2-40B4-BE49-F238E27FC236}">
                <a16:creationId xmlns:a16="http://schemas.microsoft.com/office/drawing/2014/main" id="{D5E0417F-BB7B-A045-BA25-AED96493BBAB}"/>
              </a:ext>
            </a:extLst>
          </p:cNvPr>
          <p:cNvPicPr>
            <a:picLocks noChangeAspect="1"/>
          </p:cNvPicPr>
          <p:nvPr/>
        </p:nvPicPr>
        <p:blipFill>
          <a:blip r:embed="rId5"/>
          <a:stretch>
            <a:fillRect/>
          </a:stretch>
        </p:blipFill>
        <p:spPr>
          <a:xfrm>
            <a:off x="6844415" y="3842768"/>
            <a:ext cx="5250873" cy="2928986"/>
          </a:xfrm>
          <a:prstGeom prst="rect">
            <a:avLst/>
          </a:prstGeom>
          <a:ln>
            <a:solidFill>
              <a:schemeClr val="tx1"/>
            </a:solidFill>
          </a:ln>
        </p:spPr>
      </p:pic>
      <p:sp>
        <p:nvSpPr>
          <p:cNvPr id="2" name="TextBox 1">
            <a:extLst>
              <a:ext uri="{FF2B5EF4-FFF2-40B4-BE49-F238E27FC236}">
                <a16:creationId xmlns:a16="http://schemas.microsoft.com/office/drawing/2014/main" id="{07A0674A-F184-D943-A1F5-19181084F944}"/>
              </a:ext>
            </a:extLst>
          </p:cNvPr>
          <p:cNvSpPr txBox="1"/>
          <p:nvPr/>
        </p:nvSpPr>
        <p:spPr>
          <a:xfrm>
            <a:off x="184557" y="1660684"/>
            <a:ext cx="5911443" cy="1815882"/>
          </a:xfrm>
          <a:prstGeom prst="rect">
            <a:avLst/>
          </a:prstGeom>
          <a:noFill/>
          <a:ln>
            <a:solidFill>
              <a:schemeClr val="tx1"/>
            </a:solidFill>
          </a:ln>
        </p:spPr>
        <p:txBody>
          <a:bodyPr wrap="square" rtlCol="0">
            <a:spAutoFit/>
          </a:bodyPr>
          <a:lstStyle/>
          <a:p>
            <a:r>
              <a:rPr lang="en-US" sz="2800" dirty="0"/>
              <a:t>Two reasons to filter an image:</a:t>
            </a:r>
          </a:p>
          <a:p>
            <a:pPr marL="342900" indent="-342900">
              <a:buAutoNum type="arabicPeriod"/>
            </a:pPr>
            <a:r>
              <a:rPr lang="en-US" sz="2800" dirty="0"/>
              <a:t>To visualize</a:t>
            </a:r>
          </a:p>
          <a:p>
            <a:pPr marL="342900" indent="-342900">
              <a:buAutoNum type="arabicPeriod"/>
            </a:pPr>
            <a:r>
              <a:rPr lang="en-US" sz="2800" dirty="0"/>
              <a:t>To calculate properties within the unmasked region</a:t>
            </a:r>
          </a:p>
        </p:txBody>
      </p:sp>
    </p:spTree>
    <p:extLst>
      <p:ext uri="{BB962C8B-B14F-4D97-AF65-F5344CB8AC3E}">
        <p14:creationId xmlns:p14="http://schemas.microsoft.com/office/powerpoint/2010/main" val="637240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24487-9C78-0345-9584-991EBE7C485F}"/>
              </a:ext>
            </a:extLst>
          </p:cNvPr>
          <p:cNvSpPr>
            <a:spLocks noGrp="1"/>
          </p:cNvSpPr>
          <p:nvPr>
            <p:ph type="title"/>
          </p:nvPr>
        </p:nvSpPr>
        <p:spPr/>
        <p:txBody>
          <a:bodyPr/>
          <a:lstStyle/>
          <a:p>
            <a:r>
              <a:rPr lang="en-US" dirty="0"/>
              <a:t>Image segmentation</a:t>
            </a:r>
          </a:p>
        </p:txBody>
      </p:sp>
      <p:pic>
        <p:nvPicPr>
          <p:cNvPr id="4" name="Picture 3">
            <a:extLst>
              <a:ext uri="{FF2B5EF4-FFF2-40B4-BE49-F238E27FC236}">
                <a16:creationId xmlns:a16="http://schemas.microsoft.com/office/drawing/2014/main" id="{BAAB1D9B-8851-1546-878D-C72977DF3BB8}"/>
              </a:ext>
            </a:extLst>
          </p:cNvPr>
          <p:cNvPicPr>
            <a:picLocks noChangeAspect="1"/>
          </p:cNvPicPr>
          <p:nvPr/>
        </p:nvPicPr>
        <p:blipFill>
          <a:blip r:embed="rId2"/>
          <a:stretch>
            <a:fillRect/>
          </a:stretch>
        </p:blipFill>
        <p:spPr>
          <a:xfrm>
            <a:off x="2247900" y="2127250"/>
            <a:ext cx="7696200" cy="2603500"/>
          </a:xfrm>
          <a:prstGeom prst="rect">
            <a:avLst/>
          </a:prstGeom>
        </p:spPr>
      </p:pic>
      <p:sp>
        <p:nvSpPr>
          <p:cNvPr id="5" name="TextBox 4">
            <a:extLst>
              <a:ext uri="{FF2B5EF4-FFF2-40B4-BE49-F238E27FC236}">
                <a16:creationId xmlns:a16="http://schemas.microsoft.com/office/drawing/2014/main" id="{7FCE7941-AF61-2D41-8088-6C1E33B2A681}"/>
              </a:ext>
            </a:extLst>
          </p:cNvPr>
          <p:cNvSpPr txBox="1"/>
          <p:nvPr/>
        </p:nvSpPr>
        <p:spPr>
          <a:xfrm>
            <a:off x="588878" y="5219700"/>
            <a:ext cx="11014244" cy="954107"/>
          </a:xfrm>
          <a:prstGeom prst="rect">
            <a:avLst/>
          </a:prstGeom>
          <a:noFill/>
        </p:spPr>
        <p:txBody>
          <a:bodyPr wrap="square" rtlCol="0">
            <a:spAutoFit/>
          </a:bodyPr>
          <a:lstStyle/>
          <a:p>
            <a:pPr algn="ctr"/>
            <a:r>
              <a:rPr lang="en-US" sz="2800" dirty="0"/>
              <a:t>Extracting and/or partitioning objects in an image into groups or categories for analysis</a:t>
            </a:r>
          </a:p>
        </p:txBody>
      </p:sp>
    </p:spTree>
    <p:extLst>
      <p:ext uri="{BB962C8B-B14F-4D97-AF65-F5344CB8AC3E}">
        <p14:creationId xmlns:p14="http://schemas.microsoft.com/office/powerpoint/2010/main" val="37275071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10B60F0-AE17-2546-B116-5BF1055A57BE}"/>
              </a:ext>
            </a:extLst>
          </p:cNvPr>
          <p:cNvPicPr>
            <a:picLocks noChangeAspect="1"/>
          </p:cNvPicPr>
          <p:nvPr/>
        </p:nvPicPr>
        <p:blipFill rotWithShape="1">
          <a:blip r:embed="rId2"/>
          <a:srcRect t="85250"/>
          <a:stretch/>
        </p:blipFill>
        <p:spPr>
          <a:xfrm>
            <a:off x="629028" y="2274596"/>
            <a:ext cx="5164552" cy="557165"/>
          </a:xfrm>
          <a:prstGeom prst="rect">
            <a:avLst/>
          </a:prstGeom>
          <a:ln>
            <a:solidFill>
              <a:schemeClr val="tx1"/>
            </a:solidFill>
          </a:ln>
        </p:spPr>
      </p:pic>
      <p:sp>
        <p:nvSpPr>
          <p:cNvPr id="2" name="Title 1">
            <a:extLst>
              <a:ext uri="{FF2B5EF4-FFF2-40B4-BE49-F238E27FC236}">
                <a16:creationId xmlns:a16="http://schemas.microsoft.com/office/drawing/2014/main" id="{45AC3F7F-AD88-1642-9235-134C514F182F}"/>
              </a:ext>
            </a:extLst>
          </p:cNvPr>
          <p:cNvSpPr>
            <a:spLocks noGrp="1"/>
          </p:cNvSpPr>
          <p:nvPr>
            <p:ph type="title"/>
          </p:nvPr>
        </p:nvSpPr>
        <p:spPr/>
        <p:txBody>
          <a:bodyPr/>
          <a:lstStyle/>
          <a:p>
            <a:r>
              <a:rPr lang="en-US" dirty="0"/>
              <a:t>1. Filtering an image to visualize it</a:t>
            </a:r>
          </a:p>
        </p:txBody>
      </p:sp>
      <p:pic>
        <p:nvPicPr>
          <p:cNvPr id="15" name="Picture 14">
            <a:extLst>
              <a:ext uri="{FF2B5EF4-FFF2-40B4-BE49-F238E27FC236}">
                <a16:creationId xmlns:a16="http://schemas.microsoft.com/office/drawing/2014/main" id="{EB63DD04-22CB-7044-82E6-4023F1FDC734}"/>
              </a:ext>
            </a:extLst>
          </p:cNvPr>
          <p:cNvPicPr>
            <a:picLocks noChangeAspect="1"/>
          </p:cNvPicPr>
          <p:nvPr/>
        </p:nvPicPr>
        <p:blipFill>
          <a:blip r:embed="rId3"/>
          <a:stretch>
            <a:fillRect/>
          </a:stretch>
        </p:blipFill>
        <p:spPr>
          <a:xfrm>
            <a:off x="5610443" y="4903954"/>
            <a:ext cx="1582275" cy="1198693"/>
          </a:xfrm>
          <a:prstGeom prst="rect">
            <a:avLst/>
          </a:prstGeom>
        </p:spPr>
      </p:pic>
      <p:sp>
        <p:nvSpPr>
          <p:cNvPr id="17" name="TextBox 16">
            <a:extLst>
              <a:ext uri="{FF2B5EF4-FFF2-40B4-BE49-F238E27FC236}">
                <a16:creationId xmlns:a16="http://schemas.microsoft.com/office/drawing/2014/main" id="{5DB9D5D7-582B-CF46-B5F1-855773024D4C}"/>
              </a:ext>
            </a:extLst>
          </p:cNvPr>
          <p:cNvSpPr txBox="1"/>
          <p:nvPr/>
        </p:nvSpPr>
        <p:spPr>
          <a:xfrm>
            <a:off x="490481" y="4515041"/>
            <a:ext cx="9076852" cy="461665"/>
          </a:xfrm>
          <a:prstGeom prst="rect">
            <a:avLst/>
          </a:prstGeom>
          <a:noFill/>
        </p:spPr>
        <p:txBody>
          <a:bodyPr wrap="square" rtlCol="0">
            <a:spAutoFit/>
          </a:bodyPr>
          <a:lstStyle/>
          <a:p>
            <a:pPr marL="342900" indent="-342900">
              <a:buFont typeface="Arial" panose="020B0604020202020204" pitchFamily="34" charset="0"/>
              <a:buChar char="•"/>
            </a:pPr>
            <a:r>
              <a:rPr lang="en-US" sz="2400" u="sng" dirty="0"/>
              <a:t>However, they must be same class!!</a:t>
            </a:r>
            <a:r>
              <a:rPr lang="en-US" sz="2400" dirty="0"/>
              <a:t>  Convert to </a:t>
            </a:r>
            <a:r>
              <a:rPr lang="en-US" sz="2400" dirty="0">
                <a:latin typeface="Courier" pitchFamily="2" charset="0"/>
              </a:rPr>
              <a:t>uint8:</a:t>
            </a:r>
          </a:p>
        </p:txBody>
      </p:sp>
      <p:pic>
        <p:nvPicPr>
          <p:cNvPr id="21" name="Picture 20">
            <a:extLst>
              <a:ext uri="{FF2B5EF4-FFF2-40B4-BE49-F238E27FC236}">
                <a16:creationId xmlns:a16="http://schemas.microsoft.com/office/drawing/2014/main" id="{6ABDF7A7-B782-DA4A-A174-E65CE67D4C12}"/>
              </a:ext>
            </a:extLst>
          </p:cNvPr>
          <p:cNvPicPr>
            <a:picLocks noChangeAspect="1"/>
          </p:cNvPicPr>
          <p:nvPr/>
        </p:nvPicPr>
        <p:blipFill>
          <a:blip r:embed="rId4"/>
          <a:stretch>
            <a:fillRect/>
          </a:stretch>
        </p:blipFill>
        <p:spPr>
          <a:xfrm>
            <a:off x="629028" y="2931503"/>
            <a:ext cx="7620000" cy="1346200"/>
          </a:xfrm>
          <a:prstGeom prst="rect">
            <a:avLst/>
          </a:prstGeom>
          <a:ln>
            <a:solidFill>
              <a:schemeClr val="tx1"/>
            </a:solidFill>
          </a:ln>
        </p:spPr>
      </p:pic>
      <p:sp>
        <p:nvSpPr>
          <p:cNvPr id="12" name="Oval 11">
            <a:extLst>
              <a:ext uri="{FF2B5EF4-FFF2-40B4-BE49-F238E27FC236}">
                <a16:creationId xmlns:a16="http://schemas.microsoft.com/office/drawing/2014/main" id="{A8BDC630-E050-FE45-BC35-957ED7BC637E}"/>
              </a:ext>
            </a:extLst>
          </p:cNvPr>
          <p:cNvSpPr/>
          <p:nvPr/>
        </p:nvSpPr>
        <p:spPr>
          <a:xfrm>
            <a:off x="1990203" y="2427813"/>
            <a:ext cx="1397763" cy="54264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6E77796-2EED-7348-982B-2A211055DC2C}"/>
              </a:ext>
            </a:extLst>
          </p:cNvPr>
          <p:cNvPicPr>
            <a:picLocks noChangeAspect="1"/>
          </p:cNvPicPr>
          <p:nvPr/>
        </p:nvPicPr>
        <p:blipFill>
          <a:blip r:embed="rId5"/>
          <a:stretch>
            <a:fillRect/>
          </a:stretch>
        </p:blipFill>
        <p:spPr>
          <a:xfrm>
            <a:off x="6961779" y="5877097"/>
            <a:ext cx="4428621" cy="723040"/>
          </a:xfrm>
          <a:prstGeom prst="rect">
            <a:avLst/>
          </a:prstGeom>
          <a:ln>
            <a:solidFill>
              <a:schemeClr val="tx1"/>
            </a:solidFill>
          </a:ln>
        </p:spPr>
      </p:pic>
      <p:pic>
        <p:nvPicPr>
          <p:cNvPr id="7" name="Picture 6">
            <a:extLst>
              <a:ext uri="{FF2B5EF4-FFF2-40B4-BE49-F238E27FC236}">
                <a16:creationId xmlns:a16="http://schemas.microsoft.com/office/drawing/2014/main" id="{AFA7E2D8-7007-4E49-975F-2F7CB6162A68}"/>
              </a:ext>
            </a:extLst>
          </p:cNvPr>
          <p:cNvPicPr>
            <a:picLocks noChangeAspect="1"/>
          </p:cNvPicPr>
          <p:nvPr/>
        </p:nvPicPr>
        <p:blipFill>
          <a:blip r:embed="rId6"/>
          <a:stretch>
            <a:fillRect/>
          </a:stretch>
        </p:blipFill>
        <p:spPr>
          <a:xfrm>
            <a:off x="5610443" y="5737818"/>
            <a:ext cx="1582275" cy="1198693"/>
          </a:xfrm>
          <a:prstGeom prst="rect">
            <a:avLst/>
          </a:prstGeom>
        </p:spPr>
      </p:pic>
      <p:pic>
        <p:nvPicPr>
          <p:cNvPr id="9" name="Picture 8">
            <a:extLst>
              <a:ext uri="{FF2B5EF4-FFF2-40B4-BE49-F238E27FC236}">
                <a16:creationId xmlns:a16="http://schemas.microsoft.com/office/drawing/2014/main" id="{56D3944C-1568-6741-B5E3-CC7EAC5D144E}"/>
              </a:ext>
            </a:extLst>
          </p:cNvPr>
          <p:cNvPicPr>
            <a:picLocks noChangeAspect="1"/>
          </p:cNvPicPr>
          <p:nvPr/>
        </p:nvPicPr>
        <p:blipFill>
          <a:blip r:embed="rId7"/>
          <a:stretch>
            <a:fillRect/>
          </a:stretch>
        </p:blipFill>
        <p:spPr>
          <a:xfrm>
            <a:off x="629028" y="5027832"/>
            <a:ext cx="5164552" cy="1610961"/>
          </a:xfrm>
          <a:prstGeom prst="rect">
            <a:avLst/>
          </a:prstGeom>
          <a:ln>
            <a:solidFill>
              <a:schemeClr val="tx1"/>
            </a:solidFill>
          </a:ln>
        </p:spPr>
      </p:pic>
      <p:pic>
        <p:nvPicPr>
          <p:cNvPr id="11" name="Picture 10">
            <a:extLst>
              <a:ext uri="{FF2B5EF4-FFF2-40B4-BE49-F238E27FC236}">
                <a16:creationId xmlns:a16="http://schemas.microsoft.com/office/drawing/2014/main" id="{D40DD521-FC24-AC49-B3AD-1D9D6010E520}"/>
              </a:ext>
            </a:extLst>
          </p:cNvPr>
          <p:cNvPicPr>
            <a:picLocks noChangeAspect="1"/>
          </p:cNvPicPr>
          <p:nvPr/>
        </p:nvPicPr>
        <p:blipFill>
          <a:blip r:embed="rId8"/>
          <a:stretch>
            <a:fillRect/>
          </a:stretch>
        </p:blipFill>
        <p:spPr>
          <a:xfrm>
            <a:off x="6961779" y="5047820"/>
            <a:ext cx="4428621" cy="754690"/>
          </a:xfrm>
          <a:prstGeom prst="rect">
            <a:avLst/>
          </a:prstGeom>
          <a:ln>
            <a:solidFill>
              <a:schemeClr val="tx1"/>
            </a:solidFill>
          </a:ln>
        </p:spPr>
      </p:pic>
      <p:sp>
        <p:nvSpPr>
          <p:cNvPr id="20" name="TextBox 19">
            <a:extLst>
              <a:ext uri="{FF2B5EF4-FFF2-40B4-BE49-F238E27FC236}">
                <a16:creationId xmlns:a16="http://schemas.microsoft.com/office/drawing/2014/main" id="{40E945DD-4866-DB43-A147-ED0F0570020D}"/>
              </a:ext>
            </a:extLst>
          </p:cNvPr>
          <p:cNvSpPr txBox="1"/>
          <p:nvPr/>
        </p:nvSpPr>
        <p:spPr>
          <a:xfrm>
            <a:off x="490481" y="924153"/>
            <a:ext cx="11091917"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You can (and should) filter an image by its mask for visualization purposes to verify your mask is correct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To filter an image for visualization, we multiple the two matrices together:</a:t>
            </a:r>
          </a:p>
        </p:txBody>
      </p:sp>
    </p:spTree>
    <p:extLst>
      <p:ext uri="{BB962C8B-B14F-4D97-AF65-F5344CB8AC3E}">
        <p14:creationId xmlns:p14="http://schemas.microsoft.com/office/powerpoint/2010/main" val="3874656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C3F7F-AD88-1642-9235-134C514F182F}"/>
              </a:ext>
            </a:extLst>
          </p:cNvPr>
          <p:cNvSpPr>
            <a:spLocks noGrp="1"/>
          </p:cNvSpPr>
          <p:nvPr>
            <p:ph type="title"/>
          </p:nvPr>
        </p:nvSpPr>
        <p:spPr/>
        <p:txBody>
          <a:bodyPr/>
          <a:lstStyle/>
          <a:p>
            <a:r>
              <a:rPr lang="en-US" dirty="0"/>
              <a:t>2. Filtering an image to calculate properties of the image</a:t>
            </a:r>
          </a:p>
        </p:txBody>
      </p:sp>
      <p:sp>
        <p:nvSpPr>
          <p:cNvPr id="20" name="TextBox 19">
            <a:extLst>
              <a:ext uri="{FF2B5EF4-FFF2-40B4-BE49-F238E27FC236}">
                <a16:creationId xmlns:a16="http://schemas.microsoft.com/office/drawing/2014/main" id="{40E945DD-4866-DB43-A147-ED0F0570020D}"/>
              </a:ext>
            </a:extLst>
          </p:cNvPr>
          <p:cNvSpPr txBox="1"/>
          <p:nvPr/>
        </p:nvSpPr>
        <p:spPr>
          <a:xfrm>
            <a:off x="490481" y="924153"/>
            <a:ext cx="11091917"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To extract quantities (such as fluorescence intensities, areas i.e. pixel counts, etc.), we use </a:t>
            </a:r>
            <a:r>
              <a:rPr lang="en-US" sz="2400" b="1" u="sng" dirty="0"/>
              <a:t>logical indexing</a:t>
            </a:r>
            <a:r>
              <a:rPr lang="en-US" sz="2400" dirty="0"/>
              <a:t> </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This must be done on the </a:t>
            </a:r>
            <a:r>
              <a:rPr lang="en-US" sz="2400" b="1" u="sng" dirty="0">
                <a:latin typeface="Arial" panose="020B0604020202020204" pitchFamily="34" charset="0"/>
                <a:cs typeface="Arial" panose="020B0604020202020204" pitchFamily="34" charset="0"/>
              </a:rPr>
              <a:t>grayscale</a:t>
            </a:r>
            <a:r>
              <a:rPr lang="en-US" sz="2400" dirty="0">
                <a:latin typeface="Arial" panose="020B0604020202020204" pitchFamily="34" charset="0"/>
                <a:cs typeface="Arial" panose="020B0604020202020204" pitchFamily="34" charset="0"/>
              </a:rPr>
              <a:t> image since it is an </a:t>
            </a:r>
            <a:r>
              <a:rPr lang="en-US" sz="2400" dirty="0" err="1">
                <a:latin typeface="Arial" panose="020B0604020202020204" pitchFamily="34" charset="0"/>
                <a:cs typeface="Arial" panose="020B0604020202020204" pitchFamily="34" charset="0"/>
              </a:rPr>
              <a:t>nxm</a:t>
            </a:r>
            <a:r>
              <a:rPr lang="en-US" sz="2400" dirty="0">
                <a:latin typeface="Arial" panose="020B0604020202020204" pitchFamily="34" charset="0"/>
                <a:cs typeface="Arial" panose="020B0604020202020204" pitchFamily="34" charset="0"/>
              </a:rPr>
              <a:t> matrix</a:t>
            </a:r>
          </a:p>
        </p:txBody>
      </p:sp>
      <p:pic>
        <p:nvPicPr>
          <p:cNvPr id="14" name="Picture 13">
            <a:extLst>
              <a:ext uri="{FF2B5EF4-FFF2-40B4-BE49-F238E27FC236}">
                <a16:creationId xmlns:a16="http://schemas.microsoft.com/office/drawing/2014/main" id="{E30C6B7A-C70A-1044-909F-F0F96E7D04EF}"/>
              </a:ext>
            </a:extLst>
          </p:cNvPr>
          <p:cNvPicPr>
            <a:picLocks noChangeAspect="1"/>
          </p:cNvPicPr>
          <p:nvPr/>
        </p:nvPicPr>
        <p:blipFill>
          <a:blip r:embed="rId2"/>
          <a:stretch>
            <a:fillRect/>
          </a:stretch>
        </p:blipFill>
        <p:spPr>
          <a:xfrm>
            <a:off x="257741" y="4889101"/>
            <a:ext cx="4711014" cy="1733915"/>
          </a:xfrm>
          <a:prstGeom prst="rect">
            <a:avLst/>
          </a:prstGeom>
          <a:ln>
            <a:solidFill>
              <a:schemeClr val="tx1"/>
            </a:solidFill>
          </a:ln>
        </p:spPr>
      </p:pic>
      <p:cxnSp>
        <p:nvCxnSpPr>
          <p:cNvPr id="18" name="Straight Arrow Connector 17">
            <a:extLst>
              <a:ext uri="{FF2B5EF4-FFF2-40B4-BE49-F238E27FC236}">
                <a16:creationId xmlns:a16="http://schemas.microsoft.com/office/drawing/2014/main" id="{0ED863DB-301B-EA4E-AE81-1F744D80DCA8}"/>
              </a:ext>
            </a:extLst>
          </p:cNvPr>
          <p:cNvCxnSpPr>
            <a:cxnSpLocks/>
          </p:cNvCxnSpPr>
          <p:nvPr/>
        </p:nvCxnSpPr>
        <p:spPr>
          <a:xfrm>
            <a:off x="3552240" y="4430094"/>
            <a:ext cx="0" cy="4590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667BC2C-8291-C541-8995-4A9E959F083F}"/>
              </a:ext>
            </a:extLst>
          </p:cNvPr>
          <p:cNvPicPr>
            <a:picLocks noChangeAspect="1"/>
          </p:cNvPicPr>
          <p:nvPr/>
        </p:nvPicPr>
        <p:blipFill>
          <a:blip r:embed="rId3"/>
          <a:stretch>
            <a:fillRect/>
          </a:stretch>
        </p:blipFill>
        <p:spPr>
          <a:xfrm>
            <a:off x="257742" y="2402683"/>
            <a:ext cx="7185613" cy="1968858"/>
          </a:xfrm>
          <a:prstGeom prst="rect">
            <a:avLst/>
          </a:prstGeom>
          <a:ln>
            <a:solidFill>
              <a:schemeClr val="tx1"/>
            </a:solidFill>
          </a:ln>
        </p:spPr>
      </p:pic>
      <p:pic>
        <p:nvPicPr>
          <p:cNvPr id="10" name="Picture 9">
            <a:extLst>
              <a:ext uri="{FF2B5EF4-FFF2-40B4-BE49-F238E27FC236}">
                <a16:creationId xmlns:a16="http://schemas.microsoft.com/office/drawing/2014/main" id="{5CEC8FFB-45B0-9E42-BD69-95141D307425}"/>
              </a:ext>
            </a:extLst>
          </p:cNvPr>
          <p:cNvPicPr>
            <a:picLocks noChangeAspect="1"/>
          </p:cNvPicPr>
          <p:nvPr/>
        </p:nvPicPr>
        <p:blipFill>
          <a:blip r:embed="rId4"/>
          <a:stretch>
            <a:fillRect/>
          </a:stretch>
        </p:blipFill>
        <p:spPr>
          <a:xfrm>
            <a:off x="7443355" y="2402683"/>
            <a:ext cx="4305300" cy="653051"/>
          </a:xfrm>
          <a:prstGeom prst="rect">
            <a:avLst/>
          </a:prstGeom>
          <a:ln>
            <a:solidFill>
              <a:schemeClr val="tx1"/>
            </a:solidFill>
          </a:ln>
        </p:spPr>
      </p:pic>
      <p:sp>
        <p:nvSpPr>
          <p:cNvPr id="22" name="TextBox 21">
            <a:extLst>
              <a:ext uri="{FF2B5EF4-FFF2-40B4-BE49-F238E27FC236}">
                <a16:creationId xmlns:a16="http://schemas.microsoft.com/office/drawing/2014/main" id="{C3605186-AF88-BA4E-914F-EAAB13844A58}"/>
              </a:ext>
            </a:extLst>
          </p:cNvPr>
          <p:cNvSpPr txBox="1"/>
          <p:nvPr/>
        </p:nvSpPr>
        <p:spPr>
          <a:xfrm>
            <a:off x="6155747" y="4803434"/>
            <a:ext cx="4968027" cy="1631216"/>
          </a:xfrm>
          <a:prstGeom prst="rect">
            <a:avLst/>
          </a:prstGeom>
          <a:noFill/>
        </p:spPr>
        <p:txBody>
          <a:bodyPr wrap="none" rtlCol="0">
            <a:spAutoFit/>
          </a:bodyPr>
          <a:lstStyle/>
          <a:p>
            <a:r>
              <a:rPr lang="en-US" sz="2000" dirty="0"/>
              <a:t>Common metrics for cell numbers/density:</a:t>
            </a:r>
          </a:p>
          <a:p>
            <a:pPr marL="285750" indent="-285750">
              <a:buFont typeface="Arial" panose="020B0604020202020204" pitchFamily="34" charset="0"/>
              <a:buChar char="•"/>
            </a:pPr>
            <a:r>
              <a:rPr lang="en-US" sz="2000" dirty="0"/>
              <a:t>Mean intensity per area of mask</a:t>
            </a:r>
          </a:p>
          <a:p>
            <a:pPr marL="285750" indent="-285750">
              <a:buFont typeface="Arial" panose="020B0604020202020204" pitchFamily="34" charset="0"/>
              <a:buChar char="•"/>
            </a:pPr>
            <a:r>
              <a:rPr lang="en-US" sz="2000" dirty="0"/>
              <a:t>Mean intensity per # pixels in mask</a:t>
            </a:r>
          </a:p>
          <a:p>
            <a:pPr marL="285750" indent="-285750">
              <a:buFont typeface="Arial" panose="020B0604020202020204" pitchFamily="34" charset="0"/>
              <a:buChar char="•"/>
            </a:pPr>
            <a:r>
              <a:rPr lang="en-US" sz="2000" dirty="0"/>
              <a:t># pixels in mask per area</a:t>
            </a:r>
          </a:p>
          <a:p>
            <a:pPr marL="285750" indent="-285750">
              <a:buFont typeface="Arial" panose="020B0604020202020204" pitchFamily="34" charset="0"/>
              <a:buChar char="•"/>
            </a:pPr>
            <a:r>
              <a:rPr lang="en-US" sz="2000" dirty="0"/>
              <a:t>….any others?</a:t>
            </a:r>
          </a:p>
        </p:txBody>
      </p:sp>
    </p:spTree>
    <p:extLst>
      <p:ext uri="{BB962C8B-B14F-4D97-AF65-F5344CB8AC3E}">
        <p14:creationId xmlns:p14="http://schemas.microsoft.com/office/powerpoint/2010/main" val="324008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0AA886-AD90-814E-990E-E0EA188AF0A1}"/>
              </a:ext>
            </a:extLst>
          </p:cNvPr>
          <p:cNvSpPr txBox="1"/>
          <p:nvPr/>
        </p:nvSpPr>
        <p:spPr>
          <a:xfrm>
            <a:off x="206728" y="2397948"/>
            <a:ext cx="2624322" cy="2554545"/>
          </a:xfrm>
          <a:prstGeom prst="rect">
            <a:avLst/>
          </a:prstGeom>
          <a:noFill/>
        </p:spPr>
        <p:txBody>
          <a:bodyPr wrap="square" rtlCol="0">
            <a:spAutoFit/>
          </a:bodyPr>
          <a:lstStyle/>
          <a:p>
            <a:r>
              <a:rPr lang="en-US" sz="3200" dirty="0"/>
              <a:t>Group example 2: Practice with cell segmentation</a:t>
            </a:r>
          </a:p>
        </p:txBody>
      </p:sp>
      <p:pic>
        <p:nvPicPr>
          <p:cNvPr id="5" name="Picture 4">
            <a:extLst>
              <a:ext uri="{FF2B5EF4-FFF2-40B4-BE49-F238E27FC236}">
                <a16:creationId xmlns:a16="http://schemas.microsoft.com/office/drawing/2014/main" id="{7639B43B-85E7-2840-BF42-6FE35A70374B}"/>
              </a:ext>
            </a:extLst>
          </p:cNvPr>
          <p:cNvPicPr>
            <a:picLocks noChangeAspect="1"/>
          </p:cNvPicPr>
          <p:nvPr/>
        </p:nvPicPr>
        <p:blipFill>
          <a:blip r:embed="rId3"/>
          <a:stretch>
            <a:fillRect/>
          </a:stretch>
        </p:blipFill>
        <p:spPr>
          <a:xfrm>
            <a:off x="5221111" y="-338184"/>
            <a:ext cx="10272889" cy="7704667"/>
          </a:xfrm>
          <a:prstGeom prst="rect">
            <a:avLst/>
          </a:prstGeom>
        </p:spPr>
      </p:pic>
      <p:sp>
        <p:nvSpPr>
          <p:cNvPr id="6" name="Content Placeholder 1">
            <a:extLst>
              <a:ext uri="{FF2B5EF4-FFF2-40B4-BE49-F238E27FC236}">
                <a16:creationId xmlns:a16="http://schemas.microsoft.com/office/drawing/2014/main" id="{91C1911C-3331-C34A-867B-13BB8D46309D}"/>
              </a:ext>
            </a:extLst>
          </p:cNvPr>
          <p:cNvSpPr txBox="1">
            <a:spLocks/>
          </p:cNvSpPr>
          <p:nvPr/>
        </p:nvSpPr>
        <p:spPr>
          <a:xfrm>
            <a:off x="3319277" y="838780"/>
            <a:ext cx="6290887" cy="535073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lec9_GrpEx2_DAPI.jpg contains DAPI stained human tissue cells. Use any combination of the methods we just learned to:</a:t>
            </a:r>
          </a:p>
          <a:p>
            <a:r>
              <a:rPr lang="en-US" dirty="0"/>
              <a:t>Generate an accurate mask for the image</a:t>
            </a:r>
          </a:p>
          <a:p>
            <a:r>
              <a:rPr lang="en-US" dirty="0"/>
              <a:t>Draw the boundary around each cell</a:t>
            </a:r>
          </a:p>
          <a:p>
            <a:r>
              <a:rPr lang="en-US" dirty="0"/>
              <a:t>Count the total number of cells in the image. </a:t>
            </a:r>
          </a:p>
          <a:p>
            <a:r>
              <a:rPr lang="en-US" dirty="0"/>
              <a:t>Generate a subplot as shown on the right, and report the average fluorescence of all cells in the image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Note: you should be using this as a time to explore the functions described in this ppt</a:t>
            </a:r>
          </a:p>
        </p:txBody>
      </p:sp>
    </p:spTree>
    <p:extLst>
      <p:ext uri="{BB962C8B-B14F-4D97-AF65-F5344CB8AC3E}">
        <p14:creationId xmlns:p14="http://schemas.microsoft.com/office/powerpoint/2010/main" val="1089752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803BFF0-843F-2846-9D61-6655ABFB4062}"/>
              </a:ext>
            </a:extLst>
          </p:cNvPr>
          <p:cNvSpPr>
            <a:spLocks noGrp="1"/>
          </p:cNvSpPr>
          <p:nvPr>
            <p:ph idx="13"/>
          </p:nvPr>
        </p:nvSpPr>
        <p:spPr/>
        <p:txBody>
          <a:bodyPr/>
          <a:lstStyle/>
          <a:p>
            <a:r>
              <a:rPr lang="en-US" dirty="0"/>
              <a:t>Image segmentation functions</a:t>
            </a:r>
          </a:p>
        </p:txBody>
      </p:sp>
      <p:graphicFrame>
        <p:nvGraphicFramePr>
          <p:cNvPr id="3" name="Table 2">
            <a:extLst>
              <a:ext uri="{FF2B5EF4-FFF2-40B4-BE49-F238E27FC236}">
                <a16:creationId xmlns:a16="http://schemas.microsoft.com/office/drawing/2014/main" id="{4E34CB1E-F026-1348-8311-244B45C6A7DC}"/>
              </a:ext>
            </a:extLst>
          </p:cNvPr>
          <p:cNvGraphicFramePr>
            <a:graphicFrameLocks noGrp="1"/>
          </p:cNvGraphicFramePr>
          <p:nvPr>
            <p:extLst>
              <p:ext uri="{D42A27DB-BD31-4B8C-83A1-F6EECF244321}">
                <p14:modId xmlns:p14="http://schemas.microsoft.com/office/powerpoint/2010/main" val="4274750924"/>
              </p:ext>
            </p:extLst>
          </p:nvPr>
        </p:nvGraphicFramePr>
        <p:xfrm>
          <a:off x="1253614" y="3111500"/>
          <a:ext cx="10125586" cy="1371600"/>
        </p:xfrm>
        <a:graphic>
          <a:graphicData uri="http://schemas.openxmlformats.org/drawingml/2006/table">
            <a:tbl>
              <a:tblPr firstRow="1" bandRow="1">
                <a:tableStyleId>{5940675A-B579-460E-94D1-54222C63F5DA}</a:tableStyleId>
              </a:tblPr>
              <a:tblGrid>
                <a:gridCol w="2746886">
                  <a:extLst>
                    <a:ext uri="{9D8B030D-6E8A-4147-A177-3AD203B41FA5}">
                      <a16:colId xmlns:a16="http://schemas.microsoft.com/office/drawing/2014/main" val="1534358605"/>
                    </a:ext>
                  </a:extLst>
                </a:gridCol>
                <a:gridCol w="7378700">
                  <a:extLst>
                    <a:ext uri="{9D8B030D-6E8A-4147-A177-3AD203B41FA5}">
                      <a16:colId xmlns:a16="http://schemas.microsoft.com/office/drawing/2014/main" val="5594733"/>
                    </a:ext>
                  </a:extLst>
                </a:gridCol>
              </a:tblGrid>
              <a:tr h="0">
                <a:tc>
                  <a:txBody>
                    <a:bodyPr/>
                    <a:lstStyle/>
                    <a:p>
                      <a:r>
                        <a:rPr lang="en-US" sz="2400" b="1" dirty="0" err="1">
                          <a:latin typeface="Courier" pitchFamily="2" charset="0"/>
                        </a:rPr>
                        <a:t>bwboundary</a:t>
                      </a:r>
                      <a:endParaRPr lang="en-US" sz="2400" b="1" dirty="0">
                        <a:latin typeface="Courier" pitchFamily="2" charset="0"/>
                      </a:endParaRPr>
                    </a:p>
                  </a:txBody>
                  <a:tcPr>
                    <a:solidFill>
                      <a:schemeClr val="bg1">
                        <a:lumMod val="75000"/>
                      </a:schemeClr>
                    </a:solidFill>
                  </a:tcPr>
                </a:tc>
                <a:tc>
                  <a:txBody>
                    <a:bodyPr/>
                    <a:lstStyle/>
                    <a:p>
                      <a:r>
                        <a:rPr lang="en-US" sz="2400" dirty="0"/>
                        <a:t>Find boundary of objects in an image</a:t>
                      </a:r>
                    </a:p>
                  </a:txBody>
                  <a:tcPr>
                    <a:solidFill>
                      <a:schemeClr val="bg1">
                        <a:lumMod val="75000"/>
                      </a:schemeClr>
                    </a:solidFill>
                  </a:tcPr>
                </a:tc>
                <a:extLst>
                  <a:ext uri="{0D108BD9-81ED-4DB2-BD59-A6C34878D82A}">
                    <a16:rowId xmlns:a16="http://schemas.microsoft.com/office/drawing/2014/main" val="3792774986"/>
                  </a:ext>
                </a:extLst>
              </a:tr>
              <a:tr h="0">
                <a:tc>
                  <a:txBody>
                    <a:bodyPr/>
                    <a:lstStyle/>
                    <a:p>
                      <a:r>
                        <a:rPr lang="en-US" sz="2400" b="1" dirty="0" err="1">
                          <a:latin typeface="Courier" pitchFamily="2" charset="0"/>
                        </a:rPr>
                        <a:t>drawrectangle</a:t>
                      </a:r>
                      <a:endParaRPr lang="en-US" sz="2400" b="1" dirty="0">
                        <a:latin typeface="Courier" pitchFamily="2" charset="0"/>
                      </a:endParaRPr>
                    </a:p>
                  </a:txBody>
                  <a:tcPr>
                    <a:solidFill>
                      <a:schemeClr val="bg1">
                        <a:lumMod val="75000"/>
                      </a:schemeClr>
                    </a:solidFill>
                  </a:tcPr>
                </a:tc>
                <a:tc>
                  <a:txBody>
                    <a:bodyPr/>
                    <a:lstStyle/>
                    <a:p>
                      <a:r>
                        <a:rPr lang="en-US" sz="2400" dirty="0"/>
                        <a:t>Define rectangular region on an image</a:t>
                      </a:r>
                    </a:p>
                  </a:txBody>
                  <a:tcPr>
                    <a:solidFill>
                      <a:schemeClr val="bg1">
                        <a:lumMod val="75000"/>
                      </a:schemeClr>
                    </a:solidFill>
                  </a:tcPr>
                </a:tc>
                <a:extLst>
                  <a:ext uri="{0D108BD9-81ED-4DB2-BD59-A6C34878D82A}">
                    <a16:rowId xmlns:a16="http://schemas.microsoft.com/office/drawing/2014/main" val="94971712"/>
                  </a:ext>
                </a:extLst>
              </a:tr>
              <a:tr h="0">
                <a:tc>
                  <a:txBody>
                    <a:bodyPr/>
                    <a:lstStyle/>
                    <a:p>
                      <a:r>
                        <a:rPr lang="en-US" sz="2400" b="1" dirty="0" err="1">
                          <a:latin typeface="Courier" pitchFamily="2" charset="0"/>
                        </a:rPr>
                        <a:t>imcrop</a:t>
                      </a:r>
                      <a:endParaRPr lang="en-US" sz="2400" b="1" dirty="0">
                        <a:latin typeface="Courier" pitchFamily="2" charset="0"/>
                      </a:endParaRPr>
                    </a:p>
                  </a:txBody>
                  <a:tcPr>
                    <a:solidFill>
                      <a:schemeClr val="bg1">
                        <a:lumMod val="75000"/>
                      </a:schemeClr>
                    </a:solidFill>
                  </a:tcPr>
                </a:tc>
                <a:tc>
                  <a:txBody>
                    <a:bodyPr/>
                    <a:lstStyle/>
                    <a:p>
                      <a:r>
                        <a:rPr lang="en-US" sz="2400" dirty="0"/>
                        <a:t>Crop an image given specified rectangular vertices</a:t>
                      </a:r>
                    </a:p>
                  </a:txBody>
                  <a:tcPr>
                    <a:solidFill>
                      <a:schemeClr val="bg1">
                        <a:lumMod val="75000"/>
                      </a:schemeClr>
                    </a:solidFill>
                  </a:tcPr>
                </a:tc>
                <a:extLst>
                  <a:ext uri="{0D108BD9-81ED-4DB2-BD59-A6C34878D82A}">
                    <a16:rowId xmlns:a16="http://schemas.microsoft.com/office/drawing/2014/main" val="789215479"/>
                  </a:ext>
                </a:extLst>
              </a:tr>
            </a:tbl>
          </a:graphicData>
        </a:graphic>
      </p:graphicFrame>
    </p:spTree>
    <p:extLst>
      <p:ext uri="{BB962C8B-B14F-4D97-AF65-F5344CB8AC3E}">
        <p14:creationId xmlns:p14="http://schemas.microsoft.com/office/powerpoint/2010/main" val="271926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F6102-39B2-014C-9CC5-E9A40E15F073}"/>
              </a:ext>
            </a:extLst>
          </p:cNvPr>
          <p:cNvSpPr>
            <a:spLocks noGrp="1"/>
          </p:cNvSpPr>
          <p:nvPr>
            <p:ph type="title"/>
          </p:nvPr>
        </p:nvSpPr>
        <p:spPr/>
        <p:txBody>
          <a:bodyPr/>
          <a:lstStyle/>
          <a:p>
            <a:r>
              <a:rPr lang="en-US" dirty="0"/>
              <a:t>Cropping images</a:t>
            </a:r>
          </a:p>
        </p:txBody>
      </p:sp>
      <p:sp>
        <p:nvSpPr>
          <p:cNvPr id="3" name="Content Placeholder 2">
            <a:extLst>
              <a:ext uri="{FF2B5EF4-FFF2-40B4-BE49-F238E27FC236}">
                <a16:creationId xmlns:a16="http://schemas.microsoft.com/office/drawing/2014/main" id="{FEF7F048-5571-A140-8A8B-A5ABD4463D76}"/>
              </a:ext>
            </a:extLst>
          </p:cNvPr>
          <p:cNvSpPr>
            <a:spLocks noGrp="1"/>
          </p:cNvSpPr>
          <p:nvPr>
            <p:ph idx="1"/>
          </p:nvPr>
        </p:nvSpPr>
        <p:spPr>
          <a:xfrm>
            <a:off x="223837" y="1620838"/>
            <a:ext cx="11744325" cy="423862"/>
          </a:xfrm>
        </p:spPr>
        <p:txBody>
          <a:bodyPr/>
          <a:lstStyle/>
          <a:p>
            <a:pPr marL="0" indent="0" algn="ctr">
              <a:buNone/>
            </a:pPr>
            <a:r>
              <a:rPr lang="en-US" dirty="0" err="1">
                <a:latin typeface="Courier" pitchFamily="2" charset="0"/>
              </a:rPr>
              <a:t>roi</a:t>
            </a:r>
            <a:r>
              <a:rPr lang="en-US" dirty="0">
                <a:latin typeface="Courier" pitchFamily="2" charset="0"/>
              </a:rPr>
              <a:t> = </a:t>
            </a:r>
            <a:r>
              <a:rPr lang="en-US" dirty="0" err="1">
                <a:latin typeface="Courier" pitchFamily="2" charset="0"/>
              </a:rPr>
              <a:t>drawrectangle</a:t>
            </a:r>
            <a:r>
              <a:rPr lang="en-US" dirty="0">
                <a:latin typeface="Courier" pitchFamily="2" charset="0"/>
              </a:rPr>
              <a:t>() </a:t>
            </a:r>
            <a:r>
              <a:rPr lang="en-US" dirty="0"/>
              <a:t>lets you define a subset of an image to work with</a:t>
            </a:r>
          </a:p>
          <a:p>
            <a:pPr marL="0" indent="0" algn="ctr">
              <a:buNone/>
            </a:pPr>
            <a:endParaRPr lang="en-US" dirty="0"/>
          </a:p>
        </p:txBody>
      </p:sp>
      <p:pic>
        <p:nvPicPr>
          <p:cNvPr id="4" name="Picture 3">
            <a:extLst>
              <a:ext uri="{FF2B5EF4-FFF2-40B4-BE49-F238E27FC236}">
                <a16:creationId xmlns:a16="http://schemas.microsoft.com/office/drawing/2014/main" id="{C39620F5-E5A3-3245-B598-A91A7365184D}"/>
              </a:ext>
            </a:extLst>
          </p:cNvPr>
          <p:cNvPicPr>
            <a:picLocks noChangeAspect="1"/>
          </p:cNvPicPr>
          <p:nvPr/>
        </p:nvPicPr>
        <p:blipFill>
          <a:blip r:embed="rId3"/>
          <a:stretch>
            <a:fillRect/>
          </a:stretch>
        </p:blipFill>
        <p:spPr>
          <a:xfrm>
            <a:off x="413544" y="2716212"/>
            <a:ext cx="4711700" cy="3533775"/>
          </a:xfrm>
          <a:prstGeom prst="rect">
            <a:avLst/>
          </a:prstGeom>
        </p:spPr>
      </p:pic>
      <p:pic>
        <p:nvPicPr>
          <p:cNvPr id="6" name="Picture 5">
            <a:extLst>
              <a:ext uri="{FF2B5EF4-FFF2-40B4-BE49-F238E27FC236}">
                <a16:creationId xmlns:a16="http://schemas.microsoft.com/office/drawing/2014/main" id="{9CCB8FD5-B25D-6342-93CF-5707D98CA21E}"/>
              </a:ext>
            </a:extLst>
          </p:cNvPr>
          <p:cNvPicPr>
            <a:picLocks noChangeAspect="1"/>
          </p:cNvPicPr>
          <p:nvPr/>
        </p:nvPicPr>
        <p:blipFill>
          <a:blip r:embed="rId4"/>
          <a:stretch>
            <a:fillRect/>
          </a:stretch>
        </p:blipFill>
        <p:spPr>
          <a:xfrm>
            <a:off x="5314950" y="2305050"/>
            <a:ext cx="5499100" cy="4356100"/>
          </a:xfrm>
          <a:prstGeom prst="rect">
            <a:avLst/>
          </a:prstGeom>
          <a:ln>
            <a:solidFill>
              <a:schemeClr val="tx1"/>
            </a:solidFill>
          </a:ln>
        </p:spPr>
      </p:pic>
      <p:sp>
        <p:nvSpPr>
          <p:cNvPr id="7" name="TextBox 6">
            <a:extLst>
              <a:ext uri="{FF2B5EF4-FFF2-40B4-BE49-F238E27FC236}">
                <a16:creationId xmlns:a16="http://schemas.microsoft.com/office/drawing/2014/main" id="{89E3C2FF-B4FA-FE43-A089-565D4BA6783D}"/>
              </a:ext>
            </a:extLst>
          </p:cNvPr>
          <p:cNvSpPr txBox="1"/>
          <p:nvPr/>
        </p:nvSpPr>
        <p:spPr>
          <a:xfrm>
            <a:off x="2423519" y="1025803"/>
            <a:ext cx="7344959" cy="369332"/>
          </a:xfrm>
          <a:prstGeom prst="rect">
            <a:avLst/>
          </a:prstGeom>
          <a:noFill/>
        </p:spPr>
        <p:txBody>
          <a:bodyPr wrap="none" rtlCol="0">
            <a:spAutoFit/>
          </a:bodyPr>
          <a:lstStyle/>
          <a:p>
            <a:r>
              <a:rPr lang="en-US" dirty="0"/>
              <a:t>You can always crop images, but usually this won’t be specific enough!</a:t>
            </a:r>
          </a:p>
        </p:txBody>
      </p:sp>
    </p:spTree>
    <p:extLst>
      <p:ext uri="{BB962C8B-B14F-4D97-AF65-F5344CB8AC3E}">
        <p14:creationId xmlns:p14="http://schemas.microsoft.com/office/powerpoint/2010/main" val="867300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E04754-3D02-B148-8493-D2340FEEFD11}"/>
              </a:ext>
            </a:extLst>
          </p:cNvPr>
          <p:cNvSpPr>
            <a:spLocks noGrp="1"/>
          </p:cNvSpPr>
          <p:nvPr>
            <p:ph type="title"/>
          </p:nvPr>
        </p:nvSpPr>
        <p:spPr/>
        <p:txBody>
          <a:bodyPr>
            <a:normAutofit/>
          </a:bodyPr>
          <a:lstStyle/>
          <a:p>
            <a:r>
              <a:rPr lang="en-US" dirty="0" err="1">
                <a:latin typeface="Courier" pitchFamily="2" charset="0"/>
              </a:rPr>
              <a:t>bwboundaries</a:t>
            </a:r>
            <a:r>
              <a:rPr lang="en-US" dirty="0"/>
              <a:t> for object counting</a:t>
            </a:r>
          </a:p>
        </p:txBody>
      </p:sp>
      <p:sp>
        <p:nvSpPr>
          <p:cNvPr id="3" name="Content Placeholder 2">
            <a:extLst>
              <a:ext uri="{FF2B5EF4-FFF2-40B4-BE49-F238E27FC236}">
                <a16:creationId xmlns:a16="http://schemas.microsoft.com/office/drawing/2014/main" id="{955BFA83-C241-DB43-A404-7F6233D56392}"/>
              </a:ext>
            </a:extLst>
          </p:cNvPr>
          <p:cNvSpPr>
            <a:spLocks noGrp="1"/>
          </p:cNvSpPr>
          <p:nvPr>
            <p:ph idx="1"/>
          </p:nvPr>
        </p:nvSpPr>
        <p:spPr>
          <a:xfrm>
            <a:off x="223838" y="2882900"/>
            <a:ext cx="11744325" cy="3592511"/>
          </a:xfrm>
        </p:spPr>
        <p:txBody>
          <a:bodyPr>
            <a:normAutofit/>
          </a:bodyPr>
          <a:lstStyle/>
          <a:p>
            <a:pPr marL="0" indent="0">
              <a:buNone/>
            </a:pPr>
            <a:r>
              <a:rPr lang="en-US" sz="3200" dirty="0"/>
              <a:t>B traces the exterior boundaries of objects in </a:t>
            </a:r>
            <a:r>
              <a:rPr lang="en-US" sz="3200" dirty="0" err="1">
                <a:latin typeface="Courier" pitchFamily="2" charset="0"/>
              </a:rPr>
              <a:t>im</a:t>
            </a:r>
            <a:r>
              <a:rPr lang="en-US" sz="3200" dirty="0"/>
              <a:t>, an </a:t>
            </a:r>
            <a:r>
              <a:rPr lang="en-US" sz="3200" dirty="0" err="1"/>
              <a:t>nxm</a:t>
            </a:r>
            <a:r>
              <a:rPr lang="en-US" sz="3200" dirty="0"/>
              <a:t> </a:t>
            </a:r>
            <a:r>
              <a:rPr lang="en-US" sz="3200" b="1" u="sng" dirty="0"/>
              <a:t>binary</a:t>
            </a:r>
            <a:r>
              <a:rPr lang="en-US" sz="3200" dirty="0"/>
              <a:t> image</a:t>
            </a:r>
          </a:p>
          <a:p>
            <a:pPr lvl="1"/>
            <a:r>
              <a:rPr lang="en-US" sz="2800" dirty="0"/>
              <a:t>B is a </a:t>
            </a:r>
            <a:r>
              <a:rPr lang="en-US" sz="2800" dirty="0">
                <a:solidFill>
                  <a:srgbClr val="FF0000"/>
                </a:solidFill>
              </a:rPr>
              <a:t>cell</a:t>
            </a:r>
            <a:r>
              <a:rPr lang="en-US" sz="2800" dirty="0"/>
              <a:t> of size {1,N}, where </a:t>
            </a:r>
            <a:r>
              <a:rPr lang="en-US" sz="2800" dirty="0">
                <a:latin typeface="Arial" panose="020B0604020202020204" pitchFamily="34" charset="0"/>
                <a:cs typeface="Arial" panose="020B0604020202020204" pitchFamily="34" charset="0"/>
              </a:rPr>
              <a:t>N is the number of objects</a:t>
            </a:r>
            <a:endParaRPr lang="en-US" sz="2800" dirty="0"/>
          </a:p>
          <a:p>
            <a:pPr lvl="1"/>
            <a:r>
              <a:rPr lang="en-US" sz="2800" dirty="0"/>
              <a:t>B{1} = a matrix of size </a:t>
            </a:r>
            <a:r>
              <a:rPr lang="en-US" sz="2800" dirty="0" err="1"/>
              <a:t>x,y</a:t>
            </a:r>
            <a:r>
              <a:rPr lang="en-US" sz="2800" dirty="0"/>
              <a:t>, that traces the boundary of the first object identified in </a:t>
            </a:r>
            <a:r>
              <a:rPr lang="en-US" sz="2800" dirty="0" err="1">
                <a:latin typeface="Courier" pitchFamily="2" charset="0"/>
              </a:rPr>
              <a:t>im</a:t>
            </a:r>
            <a:endParaRPr lang="en-US" sz="2800" dirty="0">
              <a:latin typeface="Courier" pitchFamily="2" charset="0"/>
            </a:endParaRPr>
          </a:p>
          <a:p>
            <a:pPr lvl="1"/>
            <a:r>
              <a:rPr lang="en-US" sz="2800" dirty="0">
                <a:latin typeface="Arial" panose="020B0604020202020204" pitchFamily="34" charset="0"/>
                <a:cs typeface="Arial" panose="020B0604020202020204" pitchFamily="34" charset="0"/>
              </a:rPr>
              <a:t>L is the labels for the objects</a:t>
            </a:r>
          </a:p>
        </p:txBody>
      </p:sp>
      <p:sp>
        <p:nvSpPr>
          <p:cNvPr id="4" name="TextBox 3">
            <a:extLst>
              <a:ext uri="{FF2B5EF4-FFF2-40B4-BE49-F238E27FC236}">
                <a16:creationId xmlns:a16="http://schemas.microsoft.com/office/drawing/2014/main" id="{741A228B-F79A-A045-8064-CE1C4070A082}"/>
              </a:ext>
            </a:extLst>
          </p:cNvPr>
          <p:cNvSpPr txBox="1"/>
          <p:nvPr/>
        </p:nvSpPr>
        <p:spPr>
          <a:xfrm>
            <a:off x="2996433" y="1871382"/>
            <a:ext cx="5984331" cy="523220"/>
          </a:xfrm>
          <a:prstGeom prst="rect">
            <a:avLst/>
          </a:prstGeom>
          <a:noFill/>
          <a:ln>
            <a:solidFill>
              <a:schemeClr val="tx1"/>
            </a:solidFill>
          </a:ln>
        </p:spPr>
        <p:txBody>
          <a:bodyPr wrap="none" rtlCol="0">
            <a:spAutoFit/>
          </a:bodyPr>
          <a:lstStyle/>
          <a:p>
            <a:r>
              <a:rPr lang="en-US" sz="2800" dirty="0">
                <a:latin typeface="Courier" pitchFamily="2" charset="0"/>
              </a:rPr>
              <a:t>[B L N] = </a:t>
            </a:r>
            <a:r>
              <a:rPr lang="en-US" sz="2800" dirty="0" err="1">
                <a:latin typeface="Courier" pitchFamily="2" charset="0"/>
              </a:rPr>
              <a:t>bwboundaries</a:t>
            </a:r>
            <a:r>
              <a:rPr lang="en-US" sz="2800" dirty="0">
                <a:latin typeface="Courier" pitchFamily="2" charset="0"/>
              </a:rPr>
              <a:t>(</a:t>
            </a:r>
            <a:r>
              <a:rPr lang="en-US" sz="2800" dirty="0" err="1">
                <a:latin typeface="Courier" pitchFamily="2" charset="0"/>
              </a:rPr>
              <a:t>im</a:t>
            </a:r>
            <a:r>
              <a:rPr lang="en-US" sz="2800" dirty="0">
                <a:latin typeface="Courier" pitchFamily="2" charset="0"/>
              </a:rPr>
              <a:t>);</a:t>
            </a:r>
          </a:p>
        </p:txBody>
      </p:sp>
    </p:spTree>
    <p:extLst>
      <p:ext uri="{BB962C8B-B14F-4D97-AF65-F5344CB8AC3E}">
        <p14:creationId xmlns:p14="http://schemas.microsoft.com/office/powerpoint/2010/main" val="2011551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AF41368-8CC7-AA48-B62A-736DD421A667}"/>
              </a:ext>
            </a:extLst>
          </p:cNvPr>
          <p:cNvSpPr>
            <a:spLocks noGrp="1"/>
          </p:cNvSpPr>
          <p:nvPr>
            <p:ph idx="13"/>
          </p:nvPr>
        </p:nvSpPr>
        <p:spPr/>
        <p:txBody>
          <a:bodyPr/>
          <a:lstStyle/>
          <a:p>
            <a:r>
              <a:rPr lang="en-US" dirty="0"/>
              <a:t>Count the number of objects in a binary image</a:t>
            </a:r>
          </a:p>
        </p:txBody>
      </p:sp>
      <p:pic>
        <p:nvPicPr>
          <p:cNvPr id="6" name="Picture 5">
            <a:extLst>
              <a:ext uri="{FF2B5EF4-FFF2-40B4-BE49-F238E27FC236}">
                <a16:creationId xmlns:a16="http://schemas.microsoft.com/office/drawing/2014/main" id="{47FAB795-FFC7-924D-A7BB-1F7251601976}"/>
              </a:ext>
            </a:extLst>
          </p:cNvPr>
          <p:cNvPicPr>
            <a:picLocks noChangeAspect="1"/>
          </p:cNvPicPr>
          <p:nvPr/>
        </p:nvPicPr>
        <p:blipFill>
          <a:blip r:embed="rId2"/>
          <a:stretch>
            <a:fillRect/>
          </a:stretch>
        </p:blipFill>
        <p:spPr>
          <a:xfrm>
            <a:off x="237935" y="2507082"/>
            <a:ext cx="4157049" cy="2866664"/>
          </a:xfrm>
          <a:prstGeom prst="rect">
            <a:avLst/>
          </a:prstGeom>
        </p:spPr>
      </p:pic>
      <p:pic>
        <p:nvPicPr>
          <p:cNvPr id="3" name="Picture 2">
            <a:extLst>
              <a:ext uri="{FF2B5EF4-FFF2-40B4-BE49-F238E27FC236}">
                <a16:creationId xmlns:a16="http://schemas.microsoft.com/office/drawing/2014/main" id="{DF0746CA-E876-C44D-BE10-C32575BCAE70}"/>
              </a:ext>
            </a:extLst>
          </p:cNvPr>
          <p:cNvPicPr>
            <a:picLocks noChangeAspect="1"/>
          </p:cNvPicPr>
          <p:nvPr/>
        </p:nvPicPr>
        <p:blipFill>
          <a:blip r:embed="rId3"/>
          <a:stretch>
            <a:fillRect/>
          </a:stretch>
        </p:blipFill>
        <p:spPr>
          <a:xfrm>
            <a:off x="4394984" y="1110068"/>
            <a:ext cx="7391400" cy="2819400"/>
          </a:xfrm>
          <a:prstGeom prst="rect">
            <a:avLst/>
          </a:prstGeom>
          <a:ln>
            <a:solidFill>
              <a:schemeClr val="tx1"/>
            </a:solidFill>
          </a:ln>
        </p:spPr>
      </p:pic>
      <p:pic>
        <p:nvPicPr>
          <p:cNvPr id="9" name="Picture 8">
            <a:extLst>
              <a:ext uri="{FF2B5EF4-FFF2-40B4-BE49-F238E27FC236}">
                <a16:creationId xmlns:a16="http://schemas.microsoft.com/office/drawing/2014/main" id="{37464F68-2530-B544-AE7A-4B37ADACBD69}"/>
              </a:ext>
            </a:extLst>
          </p:cNvPr>
          <p:cNvPicPr>
            <a:picLocks noChangeAspect="1"/>
          </p:cNvPicPr>
          <p:nvPr/>
        </p:nvPicPr>
        <p:blipFill>
          <a:blip r:embed="rId4"/>
          <a:stretch>
            <a:fillRect/>
          </a:stretch>
        </p:blipFill>
        <p:spPr>
          <a:xfrm>
            <a:off x="5823734" y="4125338"/>
            <a:ext cx="4533900" cy="800100"/>
          </a:xfrm>
          <a:prstGeom prst="rect">
            <a:avLst/>
          </a:prstGeom>
          <a:ln>
            <a:solidFill>
              <a:schemeClr val="tx1"/>
            </a:solidFill>
          </a:ln>
        </p:spPr>
      </p:pic>
      <p:sp>
        <p:nvSpPr>
          <p:cNvPr id="12" name="TextBox 11">
            <a:extLst>
              <a:ext uri="{FF2B5EF4-FFF2-40B4-BE49-F238E27FC236}">
                <a16:creationId xmlns:a16="http://schemas.microsoft.com/office/drawing/2014/main" id="{EA0CC2BE-02EE-BC46-8D67-CD8ACBF74E54}"/>
              </a:ext>
            </a:extLst>
          </p:cNvPr>
          <p:cNvSpPr txBox="1"/>
          <p:nvPr/>
        </p:nvSpPr>
        <p:spPr>
          <a:xfrm>
            <a:off x="7485423" y="6358453"/>
            <a:ext cx="1417376" cy="461665"/>
          </a:xfrm>
          <a:prstGeom prst="rect">
            <a:avLst/>
          </a:prstGeom>
          <a:noFill/>
        </p:spPr>
        <p:txBody>
          <a:bodyPr wrap="none" rtlCol="0">
            <a:spAutoFit/>
          </a:bodyPr>
          <a:lstStyle/>
          <a:p>
            <a:r>
              <a:rPr lang="en-US" sz="2400" dirty="0"/>
              <a:t>2 objects</a:t>
            </a:r>
          </a:p>
        </p:txBody>
      </p:sp>
      <p:sp>
        <p:nvSpPr>
          <p:cNvPr id="15" name="TextBox 14">
            <a:extLst>
              <a:ext uri="{FF2B5EF4-FFF2-40B4-BE49-F238E27FC236}">
                <a16:creationId xmlns:a16="http://schemas.microsoft.com/office/drawing/2014/main" id="{7462E2D1-6F88-4040-9C0B-27B4092765DD}"/>
              </a:ext>
            </a:extLst>
          </p:cNvPr>
          <p:cNvSpPr txBox="1"/>
          <p:nvPr/>
        </p:nvSpPr>
        <p:spPr>
          <a:xfrm>
            <a:off x="10190012" y="6365216"/>
            <a:ext cx="1435008" cy="461665"/>
          </a:xfrm>
          <a:prstGeom prst="rect">
            <a:avLst/>
          </a:prstGeom>
          <a:noFill/>
        </p:spPr>
        <p:txBody>
          <a:bodyPr wrap="none" rtlCol="0">
            <a:spAutoFit/>
          </a:bodyPr>
          <a:lstStyle/>
          <a:p>
            <a:r>
              <a:rPr lang="en-US" sz="2400" dirty="0"/>
              <a:t>cell class</a:t>
            </a:r>
          </a:p>
        </p:txBody>
      </p:sp>
      <p:pic>
        <p:nvPicPr>
          <p:cNvPr id="16" name="Picture 15">
            <a:extLst>
              <a:ext uri="{FF2B5EF4-FFF2-40B4-BE49-F238E27FC236}">
                <a16:creationId xmlns:a16="http://schemas.microsoft.com/office/drawing/2014/main" id="{9439F413-2F96-5F4A-A491-EC4A4A01F4C8}"/>
              </a:ext>
            </a:extLst>
          </p:cNvPr>
          <p:cNvPicPr>
            <a:picLocks noChangeAspect="1"/>
          </p:cNvPicPr>
          <p:nvPr/>
        </p:nvPicPr>
        <p:blipFill>
          <a:blip r:embed="rId5"/>
          <a:stretch>
            <a:fillRect/>
          </a:stretch>
        </p:blipFill>
        <p:spPr>
          <a:xfrm>
            <a:off x="5695286" y="5121308"/>
            <a:ext cx="4662348" cy="977408"/>
          </a:xfrm>
          <a:prstGeom prst="rect">
            <a:avLst/>
          </a:prstGeom>
          <a:ln>
            <a:solidFill>
              <a:schemeClr val="tx1"/>
            </a:solidFill>
          </a:ln>
        </p:spPr>
      </p:pic>
      <p:sp>
        <p:nvSpPr>
          <p:cNvPr id="17" name="Freeform 16">
            <a:extLst>
              <a:ext uri="{FF2B5EF4-FFF2-40B4-BE49-F238E27FC236}">
                <a16:creationId xmlns:a16="http://schemas.microsoft.com/office/drawing/2014/main" id="{3E137101-0672-5C4B-972E-C1FF397936F2}"/>
              </a:ext>
            </a:extLst>
          </p:cNvPr>
          <p:cNvSpPr/>
          <p:nvPr/>
        </p:nvSpPr>
        <p:spPr>
          <a:xfrm>
            <a:off x="6945137" y="6006628"/>
            <a:ext cx="485678" cy="681317"/>
          </a:xfrm>
          <a:custGeom>
            <a:avLst/>
            <a:gdLst>
              <a:gd name="connsiteX0" fmla="*/ 485678 w 485678"/>
              <a:gd name="connsiteY0" fmla="*/ 681317 h 681317"/>
              <a:gd name="connsiteX1" fmla="*/ 1584 w 485678"/>
              <a:gd name="connsiteY1" fmla="*/ 358588 h 681317"/>
              <a:gd name="connsiteX2" fmla="*/ 360173 w 485678"/>
              <a:gd name="connsiteY2" fmla="*/ 0 h 681317"/>
            </a:gdLst>
            <a:ahLst/>
            <a:cxnLst>
              <a:cxn ang="0">
                <a:pos x="connsiteX0" y="connsiteY0"/>
              </a:cxn>
              <a:cxn ang="0">
                <a:pos x="connsiteX1" y="connsiteY1"/>
              </a:cxn>
              <a:cxn ang="0">
                <a:pos x="connsiteX2" y="connsiteY2"/>
              </a:cxn>
            </a:cxnLst>
            <a:rect l="l" t="t" r="r" b="b"/>
            <a:pathLst>
              <a:path w="485678" h="681317">
                <a:moveTo>
                  <a:pt x="485678" y="681317"/>
                </a:moveTo>
                <a:cubicBezTo>
                  <a:pt x="254090" y="576729"/>
                  <a:pt x="22502" y="472141"/>
                  <a:pt x="1584" y="358588"/>
                </a:cubicBezTo>
                <a:cubicBezTo>
                  <a:pt x="-19334" y="245035"/>
                  <a:pt x="170419" y="122517"/>
                  <a:pt x="360173" y="0"/>
                </a:cubicBezTo>
              </a:path>
            </a:pathLst>
          </a:custGeom>
          <a:noFill/>
          <a:ln w="3810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98C36AAC-5637-774B-B62A-0EDFE33113BD}"/>
              </a:ext>
            </a:extLst>
          </p:cNvPr>
          <p:cNvSpPr/>
          <p:nvPr/>
        </p:nvSpPr>
        <p:spPr>
          <a:xfrm>
            <a:off x="9746732" y="5983472"/>
            <a:ext cx="381478" cy="622228"/>
          </a:xfrm>
          <a:custGeom>
            <a:avLst/>
            <a:gdLst>
              <a:gd name="connsiteX0" fmla="*/ 485678 w 485678"/>
              <a:gd name="connsiteY0" fmla="*/ 681317 h 681317"/>
              <a:gd name="connsiteX1" fmla="*/ 1584 w 485678"/>
              <a:gd name="connsiteY1" fmla="*/ 358588 h 681317"/>
              <a:gd name="connsiteX2" fmla="*/ 360173 w 485678"/>
              <a:gd name="connsiteY2" fmla="*/ 0 h 681317"/>
            </a:gdLst>
            <a:ahLst/>
            <a:cxnLst>
              <a:cxn ang="0">
                <a:pos x="connsiteX0" y="connsiteY0"/>
              </a:cxn>
              <a:cxn ang="0">
                <a:pos x="connsiteX1" y="connsiteY1"/>
              </a:cxn>
              <a:cxn ang="0">
                <a:pos x="connsiteX2" y="connsiteY2"/>
              </a:cxn>
            </a:cxnLst>
            <a:rect l="l" t="t" r="r" b="b"/>
            <a:pathLst>
              <a:path w="485678" h="681317">
                <a:moveTo>
                  <a:pt x="485678" y="681317"/>
                </a:moveTo>
                <a:cubicBezTo>
                  <a:pt x="254090" y="576729"/>
                  <a:pt x="22502" y="472141"/>
                  <a:pt x="1584" y="358588"/>
                </a:cubicBezTo>
                <a:cubicBezTo>
                  <a:pt x="-19334" y="245035"/>
                  <a:pt x="170419" y="122517"/>
                  <a:pt x="360173" y="0"/>
                </a:cubicBezTo>
              </a:path>
            </a:pathLst>
          </a:custGeom>
          <a:noFill/>
          <a:ln w="3810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1F0440-38AC-4543-A7C6-3E780C26DE90}"/>
              </a:ext>
            </a:extLst>
          </p:cNvPr>
          <p:cNvSpPr/>
          <p:nvPr/>
        </p:nvSpPr>
        <p:spPr>
          <a:xfrm>
            <a:off x="5172891" y="4043587"/>
            <a:ext cx="6818812" cy="2866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86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36B2B80-464C-B14F-B7D6-45EF736F8B84}"/>
              </a:ext>
            </a:extLst>
          </p:cNvPr>
          <p:cNvSpPr>
            <a:spLocks noGrp="1"/>
          </p:cNvSpPr>
          <p:nvPr>
            <p:ph idx="13"/>
          </p:nvPr>
        </p:nvSpPr>
        <p:spPr/>
        <p:txBody>
          <a:bodyPr/>
          <a:lstStyle/>
          <a:p>
            <a:r>
              <a:rPr lang="en-US" dirty="0"/>
              <a:t>Tracing the boundaries of each object</a:t>
            </a:r>
          </a:p>
        </p:txBody>
      </p:sp>
      <p:pic>
        <p:nvPicPr>
          <p:cNvPr id="2" name="Picture 1">
            <a:extLst>
              <a:ext uri="{FF2B5EF4-FFF2-40B4-BE49-F238E27FC236}">
                <a16:creationId xmlns:a16="http://schemas.microsoft.com/office/drawing/2014/main" id="{E8F98782-132E-544D-9D1B-F20D5223FA89}"/>
              </a:ext>
            </a:extLst>
          </p:cNvPr>
          <p:cNvPicPr>
            <a:picLocks noChangeAspect="1"/>
          </p:cNvPicPr>
          <p:nvPr/>
        </p:nvPicPr>
        <p:blipFill>
          <a:blip r:embed="rId2"/>
          <a:stretch>
            <a:fillRect/>
          </a:stretch>
        </p:blipFill>
        <p:spPr>
          <a:xfrm>
            <a:off x="3551570" y="1093693"/>
            <a:ext cx="5304013" cy="3657600"/>
          </a:xfrm>
          <a:prstGeom prst="rect">
            <a:avLst/>
          </a:prstGeom>
        </p:spPr>
      </p:pic>
      <p:pic>
        <p:nvPicPr>
          <p:cNvPr id="5" name="Picture 4">
            <a:extLst>
              <a:ext uri="{FF2B5EF4-FFF2-40B4-BE49-F238E27FC236}">
                <a16:creationId xmlns:a16="http://schemas.microsoft.com/office/drawing/2014/main" id="{E6C686BA-74B1-8B44-BCA2-6F1AC6774951}"/>
              </a:ext>
            </a:extLst>
          </p:cNvPr>
          <p:cNvPicPr>
            <a:picLocks noChangeAspect="1"/>
          </p:cNvPicPr>
          <p:nvPr/>
        </p:nvPicPr>
        <p:blipFill>
          <a:blip r:embed="rId3"/>
          <a:stretch>
            <a:fillRect/>
          </a:stretch>
        </p:blipFill>
        <p:spPr>
          <a:xfrm>
            <a:off x="860409" y="4861879"/>
            <a:ext cx="10686333" cy="1173235"/>
          </a:xfrm>
          <a:prstGeom prst="rect">
            <a:avLst/>
          </a:prstGeom>
          <a:ln>
            <a:solidFill>
              <a:schemeClr val="tx1"/>
            </a:solidFill>
          </a:ln>
        </p:spPr>
      </p:pic>
    </p:spTree>
    <p:extLst>
      <p:ext uri="{BB962C8B-B14F-4D97-AF65-F5344CB8AC3E}">
        <p14:creationId xmlns:p14="http://schemas.microsoft.com/office/powerpoint/2010/main" val="4280831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FA74EC4-846C-3549-A575-A10C12F03F8C}"/>
              </a:ext>
            </a:extLst>
          </p:cNvPr>
          <p:cNvSpPr>
            <a:spLocks noGrp="1"/>
          </p:cNvSpPr>
          <p:nvPr>
            <p:ph idx="13"/>
          </p:nvPr>
        </p:nvSpPr>
        <p:spPr/>
        <p:txBody>
          <a:bodyPr/>
          <a:lstStyle/>
          <a:p>
            <a:r>
              <a:rPr lang="en-US" dirty="0"/>
              <a:t>Image masking</a:t>
            </a:r>
          </a:p>
        </p:txBody>
      </p:sp>
      <p:sp>
        <p:nvSpPr>
          <p:cNvPr id="4" name="Content Placeholder 3">
            <a:extLst>
              <a:ext uri="{FF2B5EF4-FFF2-40B4-BE49-F238E27FC236}">
                <a16:creationId xmlns:a16="http://schemas.microsoft.com/office/drawing/2014/main" id="{34F6A692-035B-554A-A7F9-9A0DFC60BD5E}"/>
              </a:ext>
            </a:extLst>
          </p:cNvPr>
          <p:cNvSpPr>
            <a:spLocks noGrp="1"/>
          </p:cNvSpPr>
          <p:nvPr>
            <p:ph idx="1"/>
          </p:nvPr>
        </p:nvSpPr>
        <p:spPr>
          <a:xfrm>
            <a:off x="0" y="1891490"/>
            <a:ext cx="12158779" cy="2467528"/>
          </a:xfrm>
        </p:spPr>
        <p:txBody>
          <a:bodyPr>
            <a:normAutofit/>
          </a:bodyPr>
          <a:lstStyle/>
          <a:p>
            <a:r>
              <a:rPr lang="en-US" sz="2400" dirty="0"/>
              <a:t>An image </a:t>
            </a:r>
            <a:r>
              <a:rPr lang="en-US" sz="2400" b="1" dirty="0"/>
              <a:t>mask</a:t>
            </a:r>
            <a:r>
              <a:rPr lang="en-US" sz="2400" dirty="0"/>
              <a:t> is a filter that is applied to an image to isolate a specific ‘region of interest’ (ROI) within the full image</a:t>
            </a:r>
          </a:p>
          <a:p>
            <a:r>
              <a:rPr lang="en-US" sz="2400" dirty="0"/>
              <a:t>In MATLAB, a mask is a </a:t>
            </a:r>
            <a:r>
              <a:rPr lang="en-US" sz="2400" b="1" dirty="0"/>
              <a:t>binary</a:t>
            </a:r>
            <a:r>
              <a:rPr lang="en-US" sz="2400" dirty="0"/>
              <a:t> (logical</a:t>
            </a:r>
            <a:r>
              <a:rPr lang="en-US" sz="2400" b="1" dirty="0"/>
              <a:t>)</a:t>
            </a:r>
            <a:r>
              <a:rPr lang="en-US" sz="2400" dirty="0"/>
              <a:t> matrix that is the same size as the image we are filtering, equals 1 only within the region you want to extract, and 0 everywhere else</a:t>
            </a:r>
          </a:p>
          <a:p>
            <a:endParaRPr lang="en-US" sz="2400" dirty="0"/>
          </a:p>
        </p:txBody>
      </p:sp>
      <p:pic>
        <p:nvPicPr>
          <p:cNvPr id="6" name="Picture 5">
            <a:extLst>
              <a:ext uri="{FF2B5EF4-FFF2-40B4-BE49-F238E27FC236}">
                <a16:creationId xmlns:a16="http://schemas.microsoft.com/office/drawing/2014/main" id="{6CE72F95-D691-3341-B1B8-4D7F7F549073}"/>
              </a:ext>
            </a:extLst>
          </p:cNvPr>
          <p:cNvPicPr>
            <a:picLocks noChangeAspect="1"/>
          </p:cNvPicPr>
          <p:nvPr/>
        </p:nvPicPr>
        <p:blipFill rotWithShape="1">
          <a:blip r:embed="rId3"/>
          <a:srcRect b="18654"/>
          <a:stretch/>
        </p:blipFill>
        <p:spPr>
          <a:xfrm>
            <a:off x="0" y="4028236"/>
            <a:ext cx="12175390" cy="2829764"/>
          </a:xfrm>
          <a:prstGeom prst="rect">
            <a:avLst/>
          </a:prstGeom>
        </p:spPr>
      </p:pic>
      <p:sp>
        <p:nvSpPr>
          <p:cNvPr id="7" name="TextBox 6">
            <a:extLst>
              <a:ext uri="{FF2B5EF4-FFF2-40B4-BE49-F238E27FC236}">
                <a16:creationId xmlns:a16="http://schemas.microsoft.com/office/drawing/2014/main" id="{34CB3AFC-B95F-C043-9478-123379DDFAB3}"/>
              </a:ext>
            </a:extLst>
          </p:cNvPr>
          <p:cNvSpPr txBox="1"/>
          <p:nvPr/>
        </p:nvSpPr>
        <p:spPr>
          <a:xfrm>
            <a:off x="1228653" y="3658904"/>
            <a:ext cx="1369286" cy="400110"/>
          </a:xfrm>
          <a:prstGeom prst="rect">
            <a:avLst/>
          </a:prstGeom>
          <a:noFill/>
        </p:spPr>
        <p:txBody>
          <a:bodyPr wrap="none" rtlCol="0">
            <a:spAutoFit/>
          </a:bodyPr>
          <a:lstStyle/>
          <a:p>
            <a:r>
              <a:rPr lang="en-US" sz="2000" dirty="0"/>
              <a:t>Full image</a:t>
            </a:r>
          </a:p>
        </p:txBody>
      </p:sp>
      <p:sp>
        <p:nvSpPr>
          <p:cNvPr id="8" name="TextBox 7">
            <a:extLst>
              <a:ext uri="{FF2B5EF4-FFF2-40B4-BE49-F238E27FC236}">
                <a16:creationId xmlns:a16="http://schemas.microsoft.com/office/drawing/2014/main" id="{A255E39A-BE3F-424A-945B-37D1737945BB}"/>
              </a:ext>
            </a:extLst>
          </p:cNvPr>
          <p:cNvSpPr txBox="1"/>
          <p:nvPr/>
        </p:nvSpPr>
        <p:spPr>
          <a:xfrm>
            <a:off x="5366985" y="3634513"/>
            <a:ext cx="1579278" cy="400110"/>
          </a:xfrm>
          <a:prstGeom prst="rect">
            <a:avLst/>
          </a:prstGeom>
          <a:noFill/>
        </p:spPr>
        <p:txBody>
          <a:bodyPr wrap="none" rtlCol="0">
            <a:spAutoFit/>
          </a:bodyPr>
          <a:lstStyle/>
          <a:p>
            <a:r>
              <a:rPr lang="en-US" sz="2000" dirty="0"/>
              <a:t>Image mask</a:t>
            </a:r>
          </a:p>
        </p:txBody>
      </p:sp>
      <p:sp>
        <p:nvSpPr>
          <p:cNvPr id="9" name="TextBox 8">
            <a:extLst>
              <a:ext uri="{FF2B5EF4-FFF2-40B4-BE49-F238E27FC236}">
                <a16:creationId xmlns:a16="http://schemas.microsoft.com/office/drawing/2014/main" id="{D60591E0-B5A4-2E41-9203-9CB8CE1F10F4}"/>
              </a:ext>
            </a:extLst>
          </p:cNvPr>
          <p:cNvSpPr txBox="1"/>
          <p:nvPr/>
        </p:nvSpPr>
        <p:spPr>
          <a:xfrm>
            <a:off x="8647042" y="3634513"/>
            <a:ext cx="3159839" cy="400110"/>
          </a:xfrm>
          <a:prstGeom prst="rect">
            <a:avLst/>
          </a:prstGeom>
          <a:noFill/>
        </p:spPr>
        <p:txBody>
          <a:bodyPr wrap="none" rtlCol="0">
            <a:spAutoFit/>
          </a:bodyPr>
          <a:lstStyle/>
          <a:p>
            <a:r>
              <a:rPr lang="en-US" sz="2000" dirty="0"/>
              <a:t>Masked (or filtered) image</a:t>
            </a:r>
          </a:p>
        </p:txBody>
      </p:sp>
      <p:sp>
        <p:nvSpPr>
          <p:cNvPr id="10" name="TextBox 9">
            <a:extLst>
              <a:ext uri="{FF2B5EF4-FFF2-40B4-BE49-F238E27FC236}">
                <a16:creationId xmlns:a16="http://schemas.microsoft.com/office/drawing/2014/main" id="{F1193253-2E7E-4640-9C43-4B8CAB6933EC}"/>
              </a:ext>
            </a:extLst>
          </p:cNvPr>
          <p:cNvSpPr txBox="1"/>
          <p:nvPr/>
        </p:nvSpPr>
        <p:spPr>
          <a:xfrm>
            <a:off x="4226929" y="4028236"/>
            <a:ext cx="2045753" cy="369332"/>
          </a:xfrm>
          <a:prstGeom prst="rect">
            <a:avLst/>
          </a:prstGeom>
          <a:noFill/>
        </p:spPr>
        <p:txBody>
          <a:bodyPr wrap="none" rtlCol="0">
            <a:spAutoFit/>
          </a:bodyPr>
          <a:lstStyle/>
          <a:p>
            <a:r>
              <a:rPr lang="en-US" dirty="0">
                <a:solidFill>
                  <a:srgbClr val="FF0000"/>
                </a:solidFill>
              </a:rPr>
              <a:t>Black </a:t>
            </a:r>
            <a:r>
              <a:rPr lang="en-US" dirty="0">
                <a:solidFill>
                  <a:srgbClr val="FF0000"/>
                </a:solidFill>
                <a:sym typeface="Wingdings" pitchFamily="2" charset="2"/>
              </a:rPr>
              <a:t> mask =</a:t>
            </a:r>
            <a:r>
              <a:rPr lang="en-US" dirty="0">
                <a:solidFill>
                  <a:srgbClr val="FF0000"/>
                </a:solidFill>
              </a:rPr>
              <a:t> 0</a:t>
            </a:r>
          </a:p>
        </p:txBody>
      </p:sp>
      <p:sp>
        <p:nvSpPr>
          <p:cNvPr id="11" name="TextBox 10">
            <a:extLst>
              <a:ext uri="{FF2B5EF4-FFF2-40B4-BE49-F238E27FC236}">
                <a16:creationId xmlns:a16="http://schemas.microsoft.com/office/drawing/2014/main" id="{685A877C-77D3-5C47-98CB-6C2305214657}"/>
              </a:ext>
            </a:extLst>
          </p:cNvPr>
          <p:cNvSpPr txBox="1"/>
          <p:nvPr/>
        </p:nvSpPr>
        <p:spPr>
          <a:xfrm>
            <a:off x="4226929" y="4272040"/>
            <a:ext cx="2071401" cy="369332"/>
          </a:xfrm>
          <a:prstGeom prst="rect">
            <a:avLst/>
          </a:prstGeom>
          <a:noFill/>
        </p:spPr>
        <p:txBody>
          <a:bodyPr wrap="none" rtlCol="0">
            <a:spAutoFit/>
          </a:bodyPr>
          <a:lstStyle/>
          <a:p>
            <a:r>
              <a:rPr lang="en-US" dirty="0">
                <a:solidFill>
                  <a:srgbClr val="FF0000"/>
                </a:solidFill>
              </a:rPr>
              <a:t>White </a:t>
            </a:r>
            <a:r>
              <a:rPr lang="en-US" dirty="0">
                <a:solidFill>
                  <a:srgbClr val="FF0000"/>
                </a:solidFill>
                <a:sym typeface="Wingdings" pitchFamily="2" charset="2"/>
              </a:rPr>
              <a:t> mask =</a:t>
            </a:r>
            <a:r>
              <a:rPr lang="en-US" dirty="0">
                <a:solidFill>
                  <a:srgbClr val="FF0000"/>
                </a:solidFill>
              </a:rPr>
              <a:t> 1</a:t>
            </a:r>
          </a:p>
        </p:txBody>
      </p:sp>
      <p:sp>
        <p:nvSpPr>
          <p:cNvPr id="12" name="TextBox 11">
            <a:extLst>
              <a:ext uri="{FF2B5EF4-FFF2-40B4-BE49-F238E27FC236}">
                <a16:creationId xmlns:a16="http://schemas.microsoft.com/office/drawing/2014/main" id="{A5E057CA-8711-F548-8204-352B6D2AFCA7}"/>
              </a:ext>
            </a:extLst>
          </p:cNvPr>
          <p:cNvSpPr txBox="1"/>
          <p:nvPr/>
        </p:nvSpPr>
        <p:spPr>
          <a:xfrm>
            <a:off x="2291967" y="1077091"/>
            <a:ext cx="7574844" cy="461665"/>
          </a:xfrm>
          <a:prstGeom prst="rect">
            <a:avLst/>
          </a:prstGeom>
          <a:noFill/>
        </p:spPr>
        <p:txBody>
          <a:bodyPr wrap="square" rtlCol="0">
            <a:spAutoFit/>
          </a:bodyPr>
          <a:lstStyle/>
          <a:p>
            <a:pPr algn="ctr"/>
            <a:r>
              <a:rPr lang="en-US" sz="2400" b="1" dirty="0">
                <a:solidFill>
                  <a:srgbClr val="FF0000"/>
                </a:solidFill>
              </a:rPr>
              <a:t>What if we don’t have a binary image to start with?</a:t>
            </a:r>
          </a:p>
        </p:txBody>
      </p:sp>
    </p:spTree>
    <p:extLst>
      <p:ext uri="{BB962C8B-B14F-4D97-AF65-F5344CB8AC3E}">
        <p14:creationId xmlns:p14="http://schemas.microsoft.com/office/powerpoint/2010/main" val="2166320434"/>
      </p:ext>
    </p:extLst>
  </p:cSld>
  <p:clrMapOvr>
    <a:masterClrMapping/>
  </p:clrMapOvr>
</p:sld>
</file>

<file path=ppt/theme/theme1.xml><?xml version="1.0" encoding="utf-8"?>
<a:theme xmlns:a="http://schemas.openxmlformats.org/drawingml/2006/main" name="master_teaching">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ster_teaching" id="{1BE8E047-FA13-F543-B4E1-20EA85A67406}" vid="{E12ACB2C-7AA4-5248-BBB9-B5DCE8C0D01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master_teaching</Template>
  <TotalTime>1785</TotalTime>
  <Words>1543</Words>
  <Application>Microsoft Macintosh PowerPoint</Application>
  <PresentationFormat>Widescreen</PresentationFormat>
  <Paragraphs>195</Paragraphs>
  <Slides>32</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Courier</vt:lpstr>
      <vt:lpstr>Wingdings</vt:lpstr>
      <vt:lpstr>master_teaching</vt:lpstr>
      <vt:lpstr>MATLAB for Scientists Lecture 9:  Image analysis II</vt:lpstr>
      <vt:lpstr>PowerPoint Presentation</vt:lpstr>
      <vt:lpstr>Image segmentation</vt:lpstr>
      <vt:lpstr>PowerPoint Presentation</vt:lpstr>
      <vt:lpstr>Cropping images</vt:lpstr>
      <vt:lpstr>bwboundaries for object counting</vt:lpstr>
      <vt:lpstr>PowerPoint Presentation</vt:lpstr>
      <vt:lpstr>PowerPoint Presentation</vt:lpstr>
      <vt:lpstr>PowerPoint Presentation</vt:lpstr>
      <vt:lpstr>PowerPoint Presentation</vt:lpstr>
      <vt:lpstr>PowerPoint Presentation</vt:lpstr>
      <vt:lpstr>Algorithm for image thresholding and segmentation</vt:lpstr>
      <vt:lpstr>PowerPoint Presentation</vt:lpstr>
      <vt:lpstr>Convert image to gray and determine threshold level</vt:lpstr>
      <vt:lpstr>Count # of cells based on good threshold level</vt:lpstr>
      <vt:lpstr>PowerPoint Presentation</vt:lpstr>
      <vt:lpstr>Enhance grayscale image with imadjust</vt:lpstr>
      <vt:lpstr>Find the number of objects in this picture:</vt:lpstr>
      <vt:lpstr>Algorithm for image thresholding and segmentation</vt:lpstr>
      <vt:lpstr>PowerPoint Presentation</vt:lpstr>
      <vt:lpstr>PowerPoint Presentation</vt:lpstr>
      <vt:lpstr>PowerPoint Presentation</vt:lpstr>
      <vt:lpstr>Same pipeline as before doesn’t work. Why?</vt:lpstr>
      <vt:lpstr>Improving quality of an image mask: imfill</vt:lpstr>
      <vt:lpstr>Filling in holes in mask</vt:lpstr>
      <vt:lpstr>Improving quality of an image mask: imerode</vt:lpstr>
      <vt:lpstr>Eroding edges in the mask</vt:lpstr>
      <vt:lpstr>Algorithm for image thresholding and segmentation</vt:lpstr>
      <vt:lpstr>PowerPoint Presentation</vt:lpstr>
      <vt:lpstr>1. Filtering an image to visualize it</vt:lpstr>
      <vt:lpstr>2. Filtering an image to calculate properties of the image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MATLAB for Scientists Lecture 14</dc:title>
  <dc:creator>Allison Lopatkin</dc:creator>
  <cp:lastModifiedBy>Allison Lopatkin</cp:lastModifiedBy>
  <cp:revision>193</cp:revision>
  <cp:lastPrinted>2021-11-20T15:45:18Z</cp:lastPrinted>
  <dcterms:created xsi:type="dcterms:W3CDTF">2019-07-16T21:11:06Z</dcterms:created>
  <dcterms:modified xsi:type="dcterms:W3CDTF">2021-11-23T16:31:35Z</dcterms:modified>
</cp:coreProperties>
</file>